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30275213" cy="42811700"/>
  <p:notesSz cx="6858000" cy="9144000"/>
  <p:defaultTextStyle>
    <a:defPPr>
      <a:defRPr lang="en-US"/>
    </a:defPPr>
    <a:lvl1pPr marL="0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170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339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509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678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0848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9017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7187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5356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4">
          <p15:clr>
            <a:srgbClr val="A4A3A4"/>
          </p15:clr>
        </p15:guide>
        <p15:guide id="2" pos="9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85" autoAdjust="0"/>
    <p:restoredTop sz="99521" autoAdjust="0"/>
  </p:normalViewPr>
  <p:slideViewPr>
    <p:cSldViewPr snapToGrid="0" snapToObjects="1">
      <p:cViewPr>
        <p:scale>
          <a:sx n="33" d="100"/>
          <a:sy n="33" d="100"/>
        </p:scale>
        <p:origin x="396" y="-4908"/>
      </p:cViewPr>
      <p:guideLst>
        <p:guide orient="horz" pos="13484"/>
        <p:guide pos="95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 dirty="0" smtClean="0"/>
              <a:t>Click to </a:t>
            </a:r>
            <a:r>
              <a:rPr lang="it-IT" dirty="0" err="1" smtClean="0"/>
              <a:t>edit</a:t>
            </a:r>
            <a:r>
              <a:rPr lang="it-IT" dirty="0" smtClean="0"/>
              <a:t> </a:t>
            </a:r>
            <a:r>
              <a:rPr lang="it-IT" dirty="0" err="1" smtClean="0"/>
              <a:t>Paper</a:t>
            </a:r>
            <a:r>
              <a:rPr lang="it-IT" dirty="0" smtClean="0"/>
              <a:t> Title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 smtClean="0"/>
              <a:t>Click to </a:t>
            </a:r>
            <a:r>
              <a:rPr lang="it-IT" dirty="0" err="1" smtClean="0"/>
              <a:t>edit</a:t>
            </a:r>
            <a:r>
              <a:rPr lang="it-IT" dirty="0" smtClean="0"/>
              <a:t> Master text </a:t>
            </a:r>
            <a:r>
              <a:rPr lang="it-IT" dirty="0" err="1" smtClean="0"/>
              <a:t>styles</a:t>
            </a:r>
            <a:endParaRPr lang="it-IT" dirty="0" smtClean="0"/>
          </a:p>
          <a:p>
            <a:pPr lvl="1"/>
            <a:r>
              <a:rPr lang="it-IT" dirty="0" smtClean="0"/>
              <a:t>Second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2"/>
            <a:r>
              <a:rPr lang="it-IT" dirty="0" smtClean="0"/>
              <a:t>Third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3"/>
            <a:r>
              <a:rPr lang="it-IT" dirty="0" err="1" smtClean="0"/>
              <a:t>Fourth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4"/>
            <a:r>
              <a:rPr lang="it-IT" dirty="0" err="1" smtClean="0"/>
              <a:t>Fifth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2774612" y="5479523"/>
            <a:ext cx="16453907" cy="1318062"/>
          </a:xfrm>
        </p:spPr>
        <p:txBody>
          <a:bodyPr>
            <a:normAutofit/>
          </a:bodyPr>
          <a:lstStyle>
            <a:lvl1pPr marL="0" indent="0" algn="r">
              <a:buNone/>
              <a:defRPr sz="5400">
                <a:solidFill>
                  <a:srgbClr val="FFFFFF"/>
                </a:solidFill>
              </a:defRPr>
            </a:lvl1pPr>
          </a:lstStyle>
          <a:p>
            <a:pPr lvl="0"/>
            <a:r>
              <a:rPr lang="it-IT" dirty="0" smtClean="0"/>
              <a:t>Click to </a:t>
            </a:r>
            <a:r>
              <a:rPr lang="it-IT" dirty="0" err="1" smtClean="0"/>
              <a:t>edit</a:t>
            </a:r>
            <a:r>
              <a:rPr lang="it-IT" dirty="0" smtClean="0"/>
              <a:t> </a:t>
            </a:r>
            <a:r>
              <a:rPr lang="it-IT" dirty="0" err="1" smtClean="0"/>
              <a:t>author’s</a:t>
            </a:r>
            <a:r>
              <a:rPr lang="it-IT" dirty="0" smtClean="0"/>
              <a:t> </a:t>
            </a:r>
            <a:r>
              <a:rPr lang="it-IT" dirty="0" err="1" smtClean="0"/>
              <a:t>name</a:t>
            </a:r>
            <a:r>
              <a:rPr lang="it-IT" dirty="0" smtClean="0"/>
              <a:t> and </a:t>
            </a:r>
            <a:r>
              <a:rPr lang="it-IT" dirty="0" err="1" smtClean="0"/>
              <a:t>affiliation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52951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3761" y="2476325"/>
            <a:ext cx="27247692" cy="2852263"/>
          </a:xfrm>
          <a:prstGeom prst="rect">
            <a:avLst/>
          </a:prstGeom>
        </p:spPr>
        <p:txBody>
          <a:bodyPr vert="horz" lIns="417634" tIns="208817" rIns="417634" bIns="208817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828" y="7640074"/>
            <a:ext cx="27247692" cy="31409529"/>
          </a:xfrm>
          <a:prstGeom prst="rect">
            <a:avLst/>
          </a:prstGeom>
        </p:spPr>
        <p:txBody>
          <a:bodyPr vert="horz" lIns="417634" tIns="208817" rIns="417634" bIns="20881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Parallelogram 7"/>
          <p:cNvSpPr/>
          <p:nvPr userDrawn="1"/>
        </p:nvSpPr>
        <p:spPr>
          <a:xfrm flipH="1">
            <a:off x="26889075" y="474783"/>
            <a:ext cx="2847470" cy="1892076"/>
          </a:xfrm>
          <a:prstGeom prst="parallelogram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arallelogram 8"/>
          <p:cNvSpPr/>
          <p:nvPr userDrawn="1"/>
        </p:nvSpPr>
        <p:spPr>
          <a:xfrm flipH="1">
            <a:off x="747075" y="451211"/>
            <a:ext cx="23404696" cy="1939220"/>
          </a:xfrm>
          <a:prstGeom prst="parallelogram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4934089" y="501808"/>
            <a:ext cx="17245166" cy="1079652"/>
          </a:xfrm>
          <a:prstGeom prst="rect">
            <a:avLst/>
          </a:prstGeom>
          <a:noFill/>
        </p:spPr>
        <p:txBody>
          <a:bodyPr wrap="none" lIns="398651" tIns="199325" rIns="398651" bIns="199325" rtlCol="0">
            <a:spAutoFit/>
          </a:bodyPr>
          <a:lstStyle/>
          <a:p>
            <a:r>
              <a:rPr lang="en-US" altLang="zh-CN" sz="4400" b="0" i="0" kern="1200" dirty="0" smtClean="0">
                <a:solidFill>
                  <a:schemeClr val="bg1"/>
                </a:solidFill>
                <a:latin typeface="+mn-lt"/>
                <a:cs typeface="Lucida Calligraphy"/>
              </a:rPr>
              <a:t>The 12</a:t>
            </a:r>
            <a:r>
              <a:rPr lang="en-US" altLang="zh-CN" sz="4400" b="0" i="0" kern="1200" baseline="30000" dirty="0" smtClean="0">
                <a:solidFill>
                  <a:schemeClr val="bg1"/>
                </a:solidFill>
                <a:latin typeface="+mn-lt"/>
                <a:cs typeface="Lucida Calligraphy"/>
              </a:rPr>
              <a:t>th</a:t>
            </a:r>
            <a:r>
              <a:rPr lang="en-US" altLang="zh-CN" sz="4400" b="0" i="0" kern="1200" dirty="0" smtClean="0">
                <a:solidFill>
                  <a:schemeClr val="bg1"/>
                </a:solidFill>
                <a:latin typeface="+mn-lt"/>
                <a:cs typeface="Lucida Calligraphy"/>
              </a:rPr>
              <a:t> World Congress on Intelligent Control and Automation</a:t>
            </a:r>
            <a:r>
              <a:rPr lang="en-US" sz="4400" b="0" i="0" kern="1200" dirty="0" smtClean="0">
                <a:solidFill>
                  <a:schemeClr val="bg1"/>
                </a:solidFill>
                <a:latin typeface="+mn-lt"/>
                <a:cs typeface="Lucida Calligraphy"/>
              </a:rPr>
              <a:t> (WCICA)</a:t>
            </a:r>
            <a:endParaRPr lang="en-US" sz="4400" b="0" i="0" dirty="0">
              <a:solidFill>
                <a:schemeClr val="bg1"/>
              </a:solidFill>
              <a:latin typeface="+mn-lt"/>
              <a:cs typeface="Lucida Calligraphy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9383566" y="1281085"/>
            <a:ext cx="7649911" cy="1018096"/>
          </a:xfrm>
          <a:prstGeom prst="rect">
            <a:avLst/>
          </a:prstGeom>
          <a:noFill/>
        </p:spPr>
        <p:txBody>
          <a:bodyPr wrap="none" lIns="398651" tIns="199325" rIns="398651" bIns="199325" rtlCol="0">
            <a:spAutoFit/>
          </a:bodyPr>
          <a:lstStyle/>
          <a:p>
            <a:pPr marL="0" marR="0" indent="0" algn="l" defTabSz="19932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0" i="1" kern="1200" dirty="0" smtClean="0">
                <a:solidFill>
                  <a:schemeClr val="bg1"/>
                </a:solidFill>
                <a:latin typeface="+mn-lt"/>
                <a:cs typeface="Lucida Calligraphy"/>
              </a:rPr>
              <a:t>June 12 – 15, 2016, Guilin, China</a:t>
            </a:r>
            <a:r>
              <a:rPr lang="en-US" sz="4000" b="0" i="1" kern="1200" baseline="0" dirty="0" smtClean="0">
                <a:solidFill>
                  <a:schemeClr val="bg1"/>
                </a:solidFill>
                <a:latin typeface="+mn-lt"/>
                <a:cs typeface="Lucida Calligraphy"/>
              </a:rPr>
              <a:t> </a:t>
            </a:r>
            <a:endParaRPr lang="en-US" sz="4000" b="0" i="1" dirty="0">
              <a:solidFill>
                <a:schemeClr val="bg1"/>
              </a:solidFill>
              <a:latin typeface="+mn-lt"/>
              <a:cs typeface="Lucida Calligraphy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-1269919" y="-190485"/>
            <a:ext cx="184666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16" name="Parallelogram 15"/>
          <p:cNvSpPr/>
          <p:nvPr userDrawn="1"/>
        </p:nvSpPr>
        <p:spPr>
          <a:xfrm flipH="1">
            <a:off x="688587" y="5328589"/>
            <a:ext cx="29047957" cy="1595709"/>
          </a:xfrm>
          <a:prstGeom prst="parallelogram">
            <a:avLst/>
          </a:prstGeom>
          <a:gradFill flip="none" rotWithShape="1">
            <a:gsLst>
              <a:gs pos="42000">
                <a:schemeClr val="accent6">
                  <a:lumMod val="75000"/>
                </a:schemeClr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Parallelogram 18"/>
          <p:cNvSpPr/>
          <p:nvPr userDrawn="1"/>
        </p:nvSpPr>
        <p:spPr>
          <a:xfrm flipH="1">
            <a:off x="771555" y="40123368"/>
            <a:ext cx="2657444" cy="1943998"/>
          </a:xfrm>
          <a:prstGeom prst="parallelogram">
            <a:avLst/>
          </a:prstGeom>
          <a:solidFill>
            <a:srgbClr val="E46C0A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arallelogram 19"/>
          <p:cNvSpPr/>
          <p:nvPr userDrawn="1"/>
        </p:nvSpPr>
        <p:spPr>
          <a:xfrm flipH="1">
            <a:off x="7029720" y="40123368"/>
            <a:ext cx="22706824" cy="1943998"/>
          </a:xfrm>
          <a:prstGeom prst="parallelogram">
            <a:avLst/>
          </a:prstGeom>
          <a:solidFill>
            <a:srgbClr val="E46C0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5400" b="0" i="0" kern="1200" dirty="0" smtClean="0">
                <a:solidFill>
                  <a:schemeClr val="bg1"/>
                </a:solidFill>
                <a:latin typeface="+mn-lt"/>
                <a:cs typeface="Lucida Calligraphy"/>
              </a:rPr>
              <a:t>The 12</a:t>
            </a:r>
            <a:r>
              <a:rPr lang="en-US" altLang="zh-CN" sz="5400" b="0" i="0" kern="1200" baseline="30000" dirty="0" smtClean="0">
                <a:solidFill>
                  <a:schemeClr val="bg1"/>
                </a:solidFill>
                <a:latin typeface="+mn-lt"/>
                <a:cs typeface="Lucida Calligraphy"/>
              </a:rPr>
              <a:t>th</a:t>
            </a:r>
            <a:r>
              <a:rPr lang="en-US" altLang="zh-CN" sz="5400" b="0" i="0" kern="1200" dirty="0" smtClean="0">
                <a:solidFill>
                  <a:schemeClr val="bg1"/>
                </a:solidFill>
                <a:latin typeface="+mn-lt"/>
                <a:cs typeface="Lucida Calligraphy"/>
              </a:rPr>
              <a:t> World Congress on Intelligent Control and Automation</a:t>
            </a:r>
            <a:endParaRPr lang="en-US" sz="5400" dirty="0"/>
          </a:p>
        </p:txBody>
      </p:sp>
      <p:pic>
        <p:nvPicPr>
          <p:cNvPr id="4" name="图片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37471" y="398461"/>
            <a:ext cx="3048000" cy="2612571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4399" y="39587273"/>
            <a:ext cx="3839621" cy="3291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327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2088170" rtl="0" eaLnBrk="1" latinLnBrk="0" hangingPunct="1">
        <a:spcBef>
          <a:spcPct val="0"/>
        </a:spcBef>
        <a:buNone/>
        <a:defRPr sz="8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27" indent="-1566127" algn="l" defTabSz="2088170" rtl="0" eaLnBrk="1" latinLnBrk="0" hangingPunct="1">
        <a:spcBef>
          <a:spcPct val="20000"/>
        </a:spcBef>
        <a:buFont typeface="Arial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276" indent="-1305106" algn="l" defTabSz="2088170" rtl="0" eaLnBrk="1" latinLnBrk="0" hangingPunct="1">
        <a:spcBef>
          <a:spcPct val="20000"/>
        </a:spcBef>
        <a:buFont typeface="Arial"/>
        <a:buChar char="–"/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424" indent="-1044085" algn="l" defTabSz="2088170" rtl="0" eaLnBrk="1" latinLnBrk="0" hangingPunct="1">
        <a:spcBef>
          <a:spcPct val="20000"/>
        </a:spcBef>
        <a:buFont typeface="Arial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593" indent="-1044085" algn="l" defTabSz="2088170" rtl="0" eaLnBrk="1" latinLnBrk="0" hangingPunct="1">
        <a:spcBef>
          <a:spcPct val="20000"/>
        </a:spcBef>
        <a:buFont typeface="Arial"/>
        <a:buChar char="–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763" indent="-1044085" algn="l" defTabSz="2088170" rtl="0" eaLnBrk="1" latinLnBrk="0" hangingPunct="1">
        <a:spcBef>
          <a:spcPct val="20000"/>
        </a:spcBef>
        <a:buFont typeface="Arial"/>
        <a:buChar char="»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4933" indent="-1044085" algn="l" defTabSz="2088170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102" indent="-1044085" algn="l" defTabSz="2088170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272" indent="-1044085" algn="l" defTabSz="2088170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441" indent="-1044085" algn="l" defTabSz="2088170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170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339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509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678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0848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017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187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356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8" Type="http://schemas.openxmlformats.org/officeDocument/2006/relationships/oleObject" Target="../embeddings/oleObject7.bin"/><Relationship Id="rId26" Type="http://schemas.openxmlformats.org/officeDocument/2006/relationships/image" Target="../media/image12.emf"/><Relationship Id="rId3" Type="http://schemas.openxmlformats.org/officeDocument/2006/relationships/oleObject" Target="../embeddings/oleObject1.bin"/><Relationship Id="rId21" Type="http://schemas.openxmlformats.org/officeDocument/2006/relationships/image" Target="../media/image9.wmf"/><Relationship Id="rId34" Type="http://schemas.openxmlformats.org/officeDocument/2006/relationships/image" Target="../media/image20.png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image" Target="../media/image7.wmf"/><Relationship Id="rId25" Type="http://schemas.openxmlformats.org/officeDocument/2006/relationships/image" Target="../media/image11.wmf"/><Relationship Id="rId33" Type="http://schemas.openxmlformats.org/officeDocument/2006/relationships/image" Target="../media/image19.e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6.bin"/><Relationship Id="rId20" Type="http://schemas.openxmlformats.org/officeDocument/2006/relationships/oleObject" Target="../embeddings/oleObject8.bin"/><Relationship Id="rId29" Type="http://schemas.openxmlformats.org/officeDocument/2006/relationships/image" Target="../media/image15.e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24" Type="http://schemas.openxmlformats.org/officeDocument/2006/relationships/oleObject" Target="../embeddings/oleObject10.bin"/><Relationship Id="rId32" Type="http://schemas.openxmlformats.org/officeDocument/2006/relationships/image" Target="../media/image18.emf"/><Relationship Id="rId5" Type="http://schemas.openxmlformats.org/officeDocument/2006/relationships/oleObject" Target="../embeddings/oleObject2.bin"/><Relationship Id="rId15" Type="http://schemas.openxmlformats.org/officeDocument/2006/relationships/image" Target="../media/image19.png"/><Relationship Id="rId23" Type="http://schemas.openxmlformats.org/officeDocument/2006/relationships/image" Target="../media/image10.wmf"/><Relationship Id="rId28" Type="http://schemas.openxmlformats.org/officeDocument/2006/relationships/image" Target="../media/image14.emf"/><Relationship Id="rId10" Type="http://schemas.openxmlformats.org/officeDocument/2006/relationships/image" Target="../media/image5.wmf"/><Relationship Id="rId19" Type="http://schemas.openxmlformats.org/officeDocument/2006/relationships/image" Target="../media/image8.wmf"/><Relationship Id="rId31" Type="http://schemas.openxmlformats.org/officeDocument/2006/relationships/image" Target="../media/image17.e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22" Type="http://schemas.openxmlformats.org/officeDocument/2006/relationships/oleObject" Target="../embeddings/oleObject9.bin"/><Relationship Id="rId27" Type="http://schemas.openxmlformats.org/officeDocument/2006/relationships/image" Target="../media/image13.emf"/><Relationship Id="rId30" Type="http://schemas.openxmlformats.org/officeDocument/2006/relationships/image" Target="../media/image1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9673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Model ensemble for an effective on-line reconstruction </a:t>
            </a:r>
            <a:br>
              <a:rPr lang="en-US" smtClean="0"/>
            </a:br>
            <a:r>
              <a:rPr lang="en-US" smtClean="0"/>
              <a:t>of missing data in sensor networks </a:t>
            </a:r>
            <a:endParaRPr lang="en-US" sz="800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2774612" y="5145317"/>
            <a:ext cx="16453907" cy="2303715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mtClean="0"/>
              <a:t>Author 1, Author 2, Author 3</a:t>
            </a:r>
          </a:p>
          <a:p>
            <a:pPr>
              <a:lnSpc>
                <a:spcPct val="80000"/>
              </a:lnSpc>
            </a:pPr>
            <a:r>
              <a:rPr lang="en-US" smtClean="0"/>
              <a:t>Affiliation</a:t>
            </a:r>
            <a:endParaRPr lang="en-US"/>
          </a:p>
        </p:txBody>
      </p:sp>
      <p:sp>
        <p:nvSpPr>
          <p:cNvPr id="174" name="AutoShape 3629"/>
          <p:cNvSpPr>
            <a:spLocks noChangeArrowheads="1"/>
          </p:cNvSpPr>
          <p:nvPr/>
        </p:nvSpPr>
        <p:spPr bwMode="auto">
          <a:xfrm>
            <a:off x="1815283" y="9272686"/>
            <a:ext cx="1905000" cy="2743200"/>
          </a:xfrm>
          <a:prstGeom prst="curvedRightArrow">
            <a:avLst>
              <a:gd name="adj1" fmla="val 28800"/>
              <a:gd name="adj2" fmla="val 57600"/>
              <a:gd name="adj3" fmla="val 33333"/>
            </a:avLst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" name="Rectangle 27"/>
          <p:cNvSpPr>
            <a:spLocks noChangeArrowheads="1"/>
          </p:cNvSpPr>
          <p:nvPr/>
        </p:nvSpPr>
        <p:spPr bwMode="auto">
          <a:xfrm>
            <a:off x="1574800" y="7248510"/>
            <a:ext cx="27889200" cy="304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C0C0C0">
                    <a:alpha val="20000"/>
                  </a:srgbClr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399" tIns="45702" rIns="91399" bIns="45702" anchor="ctr"/>
          <a:lstStyle/>
          <a:p>
            <a:pPr defTabSz="4173538">
              <a:buFont typeface="Wingdings" charset="0"/>
              <a:buNone/>
            </a:pPr>
            <a:r>
              <a:rPr lang="en-US" sz="4400" u="sng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k-NN classifiers</a:t>
            </a:r>
            <a:r>
              <a:rPr lang="en-US" sz="4400" b="0" smtClean="0"/>
              <a:t>  associate a classification label to an input as the majority of its </a:t>
            </a:r>
            <a:r>
              <a:rPr lang="en-US" sz="4400" b="0" i="1" smtClean="0"/>
              <a:t>k</a:t>
            </a:r>
            <a:r>
              <a:rPr lang="en-US" sz="4400" b="0" smtClean="0"/>
              <a:t> nearest training samples</a:t>
            </a:r>
          </a:p>
          <a:p>
            <a:pPr defTabSz="4173538">
              <a:buFont typeface="Wingdings" charset="0"/>
              <a:buNone/>
            </a:pPr>
            <a:r>
              <a:rPr lang="en-US" sz="4400" b="0" smtClean="0"/>
              <a:t>              	</a:t>
            </a:r>
            <a:r>
              <a:rPr lang="en-US" sz="4400" b="0" i="1" smtClean="0"/>
              <a:t>No proper training  phase – Reduced computational complexity</a:t>
            </a:r>
            <a:endParaRPr lang="en-US" sz="4400" b="0" smtClean="0"/>
          </a:p>
          <a:p>
            <a:pPr defTabSz="4173538">
              <a:buFont typeface="Wingdings" charset="0"/>
              <a:buNone/>
            </a:pPr>
            <a:r>
              <a:rPr lang="en-US" sz="4400" b="0" smtClean="0"/>
              <a:t>              	</a:t>
            </a:r>
            <a:r>
              <a:rPr lang="en-US" sz="4400" b="0" i="1" smtClean="0"/>
              <a:t>Consistency: Bayes errore </a:t>
            </a:r>
            <a:endParaRPr lang="en-US" sz="4400" b="0"/>
          </a:p>
        </p:txBody>
      </p:sp>
      <p:sp>
        <p:nvSpPr>
          <p:cNvPr id="176" name="Rectangle 41"/>
          <p:cNvSpPr>
            <a:spLocks noChangeArrowheads="1"/>
          </p:cNvSpPr>
          <p:nvPr/>
        </p:nvSpPr>
        <p:spPr bwMode="auto">
          <a:xfrm>
            <a:off x="23484658" y="9256811"/>
            <a:ext cx="1808163" cy="183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7" name="Rectangle 216"/>
          <p:cNvSpPr>
            <a:spLocks noChangeArrowheads="1"/>
          </p:cNvSpPr>
          <p:nvPr/>
        </p:nvSpPr>
        <p:spPr bwMode="auto">
          <a:xfrm>
            <a:off x="10121083" y="10090390"/>
            <a:ext cx="10163752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399" tIns="45702" rIns="91399" bIns="45702"/>
          <a:lstStyle/>
          <a:p>
            <a:pPr defTabSz="4173538"/>
            <a:endParaRPr lang="en-US" sz="4000" i="1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defTabSz="4173538">
              <a:buFont typeface="Wingdings" charset="0"/>
              <a:buChar char="Ø"/>
            </a:pPr>
            <a:r>
              <a:rPr lang="en-US" sz="4000" i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000" b="0" smtClean="0"/>
              <a:t>Leave-One-Out (LOO)</a:t>
            </a:r>
          </a:p>
          <a:p>
            <a:pPr defTabSz="4173538">
              <a:buFont typeface="Wingdings" charset="0"/>
              <a:buChar char="Ø"/>
            </a:pPr>
            <a:r>
              <a:rPr lang="en-US" sz="4000" smtClean="0"/>
              <a:t> </a:t>
            </a:r>
            <a:r>
              <a:rPr lang="en-US" sz="4000" b="0" smtClean="0"/>
              <a:t>Fukunaga et Al. </a:t>
            </a:r>
          </a:p>
          <a:p>
            <a:pPr defTabSz="4173538">
              <a:buFont typeface="Wingdings" charset="0"/>
              <a:buChar char="Ø"/>
            </a:pPr>
            <a:r>
              <a:rPr lang="en-US" sz="4000" b="0" smtClean="0"/>
              <a:t>Lack of theoretical results</a:t>
            </a:r>
            <a:endParaRPr lang="en-US" sz="4000" b="0"/>
          </a:p>
        </p:txBody>
      </p:sp>
      <p:sp>
        <p:nvSpPr>
          <p:cNvPr id="178" name="Oval 2958"/>
          <p:cNvSpPr>
            <a:spLocks noChangeArrowheads="1"/>
          </p:cNvSpPr>
          <p:nvPr/>
        </p:nvSpPr>
        <p:spPr bwMode="black">
          <a:xfrm>
            <a:off x="3872683" y="10550624"/>
            <a:ext cx="4419600" cy="2455862"/>
          </a:xfrm>
          <a:prstGeom prst="ellipse">
            <a:avLst/>
          </a:prstGeom>
          <a:solidFill>
            <a:srgbClr val="E46C0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defTabSz="912813" eaLnBrk="0" hangingPunct="0">
              <a:lnSpc>
                <a:spcPct val="90000"/>
              </a:lnSpc>
            </a:pPr>
            <a:r>
              <a:rPr lang="en-US" sz="4200" b="0" i="1" smtClean="0">
                <a:solidFill>
                  <a:schemeClr val="bg1"/>
                </a:solidFill>
                <a:latin typeface="Arial" charset="0"/>
              </a:rPr>
              <a:t>How to select </a:t>
            </a:r>
            <a:br>
              <a:rPr lang="en-US" sz="4200" b="0" i="1" smtClean="0">
                <a:solidFill>
                  <a:schemeClr val="bg1"/>
                </a:solidFill>
                <a:latin typeface="Arial" charset="0"/>
              </a:rPr>
            </a:br>
            <a:r>
              <a:rPr lang="en-US" sz="4200" b="0" i="1" smtClean="0">
                <a:solidFill>
                  <a:schemeClr val="bg1"/>
                </a:solidFill>
                <a:latin typeface="Arial" charset="0"/>
              </a:rPr>
              <a:t>k given n?</a:t>
            </a:r>
            <a:endParaRPr lang="en-US" sz="4200" b="0" i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79" name="AutoShape 2963"/>
          <p:cNvSpPr>
            <a:spLocks noChangeArrowheads="1"/>
          </p:cNvSpPr>
          <p:nvPr/>
        </p:nvSpPr>
        <p:spPr bwMode="auto">
          <a:xfrm>
            <a:off x="8392296" y="11101486"/>
            <a:ext cx="1423987" cy="1295400"/>
          </a:xfrm>
          <a:prstGeom prst="rightArrow">
            <a:avLst>
              <a:gd name="adj1" fmla="val 50000"/>
              <a:gd name="adj2" fmla="val 27482"/>
            </a:avLst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0" name="Group 3829"/>
          <p:cNvGrpSpPr>
            <a:grpSpLocks/>
          </p:cNvGrpSpPr>
          <p:nvPr/>
        </p:nvGrpSpPr>
        <p:grpSpPr bwMode="auto">
          <a:xfrm>
            <a:off x="17257094" y="9657757"/>
            <a:ext cx="11749706" cy="3509765"/>
            <a:chOff x="12560" y="8970"/>
            <a:chExt cx="5664" cy="1680"/>
          </a:xfrm>
        </p:grpSpPr>
        <p:sp>
          <p:nvSpPr>
            <p:cNvPr id="181" name="Oval 3773"/>
            <p:cNvSpPr>
              <a:spLocks noChangeAspect="1" noChangeArrowheads="1"/>
            </p:cNvSpPr>
            <p:nvPr/>
          </p:nvSpPr>
          <p:spPr bwMode="auto">
            <a:xfrm>
              <a:off x="15584" y="9258"/>
              <a:ext cx="1104" cy="1104"/>
            </a:xfrm>
            <a:prstGeom prst="ellipse">
              <a:avLst/>
            </a:prstGeom>
            <a:solidFill>
              <a:srgbClr val="C0C0C0">
                <a:alpha val="64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" name="AutoShape 3714"/>
            <p:cNvSpPr>
              <a:spLocks noChangeArrowheads="1"/>
            </p:cNvSpPr>
            <p:nvPr/>
          </p:nvSpPr>
          <p:spPr bwMode="auto">
            <a:xfrm>
              <a:off x="15104" y="9882"/>
              <a:ext cx="144" cy="145"/>
            </a:xfrm>
            <a:prstGeom prst="diamond">
              <a:avLst/>
            </a:prstGeom>
            <a:solidFill>
              <a:srgbClr val="00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" name="AutoShape 3715"/>
            <p:cNvSpPr>
              <a:spLocks noChangeArrowheads="1"/>
            </p:cNvSpPr>
            <p:nvPr/>
          </p:nvSpPr>
          <p:spPr bwMode="auto">
            <a:xfrm>
              <a:off x="15440" y="9498"/>
              <a:ext cx="144" cy="145"/>
            </a:xfrm>
            <a:prstGeom prst="diamond">
              <a:avLst/>
            </a:prstGeom>
            <a:solidFill>
              <a:srgbClr val="00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" name="AutoShape 3716"/>
            <p:cNvSpPr>
              <a:spLocks noChangeArrowheads="1"/>
            </p:cNvSpPr>
            <p:nvPr/>
          </p:nvSpPr>
          <p:spPr bwMode="auto">
            <a:xfrm>
              <a:off x="15344" y="10121"/>
              <a:ext cx="144" cy="145"/>
            </a:xfrm>
            <a:prstGeom prst="diamond">
              <a:avLst/>
            </a:prstGeom>
            <a:solidFill>
              <a:srgbClr val="00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" name="AutoShape 3717"/>
            <p:cNvSpPr>
              <a:spLocks noChangeArrowheads="1"/>
            </p:cNvSpPr>
            <p:nvPr/>
          </p:nvSpPr>
          <p:spPr bwMode="auto">
            <a:xfrm>
              <a:off x="15536" y="10121"/>
              <a:ext cx="144" cy="145"/>
            </a:xfrm>
            <a:prstGeom prst="diamond">
              <a:avLst/>
            </a:prstGeom>
            <a:solidFill>
              <a:srgbClr val="00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" name="AutoShape 3718"/>
            <p:cNvSpPr>
              <a:spLocks noChangeArrowheads="1"/>
            </p:cNvSpPr>
            <p:nvPr/>
          </p:nvSpPr>
          <p:spPr bwMode="auto">
            <a:xfrm>
              <a:off x="15728" y="9066"/>
              <a:ext cx="144" cy="145"/>
            </a:xfrm>
            <a:prstGeom prst="diamond">
              <a:avLst/>
            </a:prstGeom>
            <a:solidFill>
              <a:srgbClr val="00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" name="AutoShape 3719"/>
            <p:cNvSpPr>
              <a:spLocks noChangeArrowheads="1"/>
            </p:cNvSpPr>
            <p:nvPr/>
          </p:nvSpPr>
          <p:spPr bwMode="auto">
            <a:xfrm>
              <a:off x="15968" y="9930"/>
              <a:ext cx="144" cy="145"/>
            </a:xfrm>
            <a:prstGeom prst="diamond">
              <a:avLst/>
            </a:prstGeom>
            <a:solidFill>
              <a:srgbClr val="00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" name="AutoShape 3720"/>
            <p:cNvSpPr>
              <a:spLocks noChangeArrowheads="1"/>
            </p:cNvSpPr>
            <p:nvPr/>
          </p:nvSpPr>
          <p:spPr bwMode="auto">
            <a:xfrm>
              <a:off x="15440" y="9306"/>
              <a:ext cx="144" cy="145"/>
            </a:xfrm>
            <a:prstGeom prst="diamond">
              <a:avLst/>
            </a:prstGeom>
            <a:solidFill>
              <a:srgbClr val="00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" name="AutoShape 3721"/>
            <p:cNvSpPr>
              <a:spLocks noChangeArrowheads="1"/>
            </p:cNvSpPr>
            <p:nvPr/>
          </p:nvSpPr>
          <p:spPr bwMode="auto">
            <a:xfrm>
              <a:off x="15680" y="9834"/>
              <a:ext cx="144" cy="145"/>
            </a:xfrm>
            <a:prstGeom prst="diamond">
              <a:avLst/>
            </a:prstGeom>
            <a:solidFill>
              <a:srgbClr val="00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" name="AutoShape 3722"/>
            <p:cNvSpPr>
              <a:spLocks noChangeArrowheads="1"/>
            </p:cNvSpPr>
            <p:nvPr/>
          </p:nvSpPr>
          <p:spPr bwMode="auto">
            <a:xfrm>
              <a:off x="14864" y="9498"/>
              <a:ext cx="144" cy="145"/>
            </a:xfrm>
            <a:prstGeom prst="diamond">
              <a:avLst/>
            </a:prstGeom>
            <a:solidFill>
              <a:srgbClr val="00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1" name="AutoShape 3723"/>
            <p:cNvSpPr>
              <a:spLocks noChangeArrowheads="1"/>
            </p:cNvSpPr>
            <p:nvPr/>
          </p:nvSpPr>
          <p:spPr bwMode="auto">
            <a:xfrm>
              <a:off x="14960" y="10169"/>
              <a:ext cx="144" cy="145"/>
            </a:xfrm>
            <a:prstGeom prst="diamond">
              <a:avLst/>
            </a:prstGeom>
            <a:solidFill>
              <a:srgbClr val="00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2" name="AutoShape 3724"/>
            <p:cNvSpPr>
              <a:spLocks noChangeArrowheads="1"/>
            </p:cNvSpPr>
            <p:nvPr/>
          </p:nvSpPr>
          <p:spPr bwMode="auto">
            <a:xfrm>
              <a:off x="15632" y="10313"/>
              <a:ext cx="144" cy="145"/>
            </a:xfrm>
            <a:prstGeom prst="diamond">
              <a:avLst/>
            </a:prstGeom>
            <a:solidFill>
              <a:srgbClr val="00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" name="AutoShape 3726"/>
            <p:cNvSpPr>
              <a:spLocks noChangeArrowheads="1"/>
            </p:cNvSpPr>
            <p:nvPr/>
          </p:nvSpPr>
          <p:spPr bwMode="auto">
            <a:xfrm>
              <a:off x="17168" y="9258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" name="AutoShape 3727"/>
            <p:cNvSpPr>
              <a:spLocks noChangeArrowheads="1"/>
            </p:cNvSpPr>
            <p:nvPr/>
          </p:nvSpPr>
          <p:spPr bwMode="auto">
            <a:xfrm>
              <a:off x="17264" y="9930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" name="AutoShape 3728"/>
            <p:cNvSpPr>
              <a:spLocks noChangeArrowheads="1"/>
            </p:cNvSpPr>
            <p:nvPr/>
          </p:nvSpPr>
          <p:spPr bwMode="auto">
            <a:xfrm>
              <a:off x="16088" y="9210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6" name="AutoShape 3729"/>
            <p:cNvSpPr>
              <a:spLocks noChangeArrowheads="1"/>
            </p:cNvSpPr>
            <p:nvPr/>
          </p:nvSpPr>
          <p:spPr bwMode="auto">
            <a:xfrm>
              <a:off x="16880" y="10170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7" name="AutoShape 3730"/>
            <p:cNvSpPr>
              <a:spLocks noChangeArrowheads="1"/>
            </p:cNvSpPr>
            <p:nvPr/>
          </p:nvSpPr>
          <p:spPr bwMode="auto">
            <a:xfrm>
              <a:off x="17168" y="9546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" name="AutoShape 3731"/>
            <p:cNvSpPr>
              <a:spLocks noChangeArrowheads="1"/>
            </p:cNvSpPr>
            <p:nvPr/>
          </p:nvSpPr>
          <p:spPr bwMode="auto">
            <a:xfrm>
              <a:off x="16496" y="9738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" name="AutoShape 3732"/>
            <p:cNvSpPr>
              <a:spLocks noChangeArrowheads="1"/>
            </p:cNvSpPr>
            <p:nvPr/>
          </p:nvSpPr>
          <p:spPr bwMode="auto">
            <a:xfrm>
              <a:off x="16688" y="9354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" name="AutoShape 3733"/>
            <p:cNvSpPr>
              <a:spLocks noChangeArrowheads="1"/>
            </p:cNvSpPr>
            <p:nvPr/>
          </p:nvSpPr>
          <p:spPr bwMode="auto">
            <a:xfrm>
              <a:off x="15152" y="9306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" name="AutoShape 3734"/>
            <p:cNvSpPr>
              <a:spLocks noChangeArrowheads="1"/>
            </p:cNvSpPr>
            <p:nvPr/>
          </p:nvSpPr>
          <p:spPr bwMode="auto">
            <a:xfrm>
              <a:off x="17024" y="9834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" name="AutoShape 3735"/>
            <p:cNvSpPr>
              <a:spLocks noChangeArrowheads="1"/>
            </p:cNvSpPr>
            <p:nvPr/>
          </p:nvSpPr>
          <p:spPr bwMode="auto">
            <a:xfrm>
              <a:off x="15728" y="9594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" name="AutoShape 3736"/>
            <p:cNvSpPr>
              <a:spLocks noChangeArrowheads="1"/>
            </p:cNvSpPr>
            <p:nvPr/>
          </p:nvSpPr>
          <p:spPr bwMode="auto">
            <a:xfrm>
              <a:off x="17360" y="9402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" name="AutoShape 3737"/>
            <p:cNvSpPr>
              <a:spLocks noChangeArrowheads="1"/>
            </p:cNvSpPr>
            <p:nvPr/>
          </p:nvSpPr>
          <p:spPr bwMode="auto">
            <a:xfrm>
              <a:off x="17360" y="10170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" name="AutoShape 3738"/>
            <p:cNvSpPr>
              <a:spLocks noChangeArrowheads="1"/>
            </p:cNvSpPr>
            <p:nvPr/>
          </p:nvSpPr>
          <p:spPr bwMode="auto">
            <a:xfrm>
              <a:off x="16688" y="9642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" name="AutoShape 3739"/>
            <p:cNvSpPr>
              <a:spLocks noChangeArrowheads="1"/>
            </p:cNvSpPr>
            <p:nvPr/>
          </p:nvSpPr>
          <p:spPr bwMode="auto">
            <a:xfrm>
              <a:off x="15920" y="9594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" name="AutoShape 3740"/>
            <p:cNvSpPr>
              <a:spLocks noChangeArrowheads="1"/>
            </p:cNvSpPr>
            <p:nvPr/>
          </p:nvSpPr>
          <p:spPr bwMode="auto">
            <a:xfrm>
              <a:off x="16256" y="9834"/>
              <a:ext cx="144" cy="145"/>
            </a:xfrm>
            <a:prstGeom prst="diamond">
              <a:avLst/>
            </a:prstGeom>
            <a:solidFill>
              <a:srgbClr val="00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" name="AutoShape 3741"/>
            <p:cNvSpPr>
              <a:spLocks noChangeArrowheads="1"/>
            </p:cNvSpPr>
            <p:nvPr/>
          </p:nvSpPr>
          <p:spPr bwMode="auto">
            <a:xfrm>
              <a:off x="16784" y="9882"/>
              <a:ext cx="144" cy="145"/>
            </a:xfrm>
            <a:prstGeom prst="diamond">
              <a:avLst/>
            </a:prstGeom>
            <a:solidFill>
              <a:srgbClr val="00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" name="AutoShape 3742"/>
            <p:cNvSpPr>
              <a:spLocks noChangeArrowheads="1"/>
            </p:cNvSpPr>
            <p:nvPr/>
          </p:nvSpPr>
          <p:spPr bwMode="auto">
            <a:xfrm>
              <a:off x="16268" y="9545"/>
              <a:ext cx="144" cy="145"/>
            </a:xfrm>
            <a:prstGeom prst="diamond">
              <a:avLst/>
            </a:prstGeom>
            <a:solidFill>
              <a:srgbClr val="00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" name="AutoShape 3743"/>
            <p:cNvSpPr>
              <a:spLocks noChangeArrowheads="1"/>
            </p:cNvSpPr>
            <p:nvPr/>
          </p:nvSpPr>
          <p:spPr bwMode="auto">
            <a:xfrm>
              <a:off x="15824" y="9401"/>
              <a:ext cx="144" cy="145"/>
            </a:xfrm>
            <a:prstGeom prst="diamond">
              <a:avLst/>
            </a:prstGeom>
            <a:solidFill>
              <a:srgbClr val="00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" name="AutoShape 3744"/>
            <p:cNvSpPr>
              <a:spLocks noChangeArrowheads="1"/>
            </p:cNvSpPr>
            <p:nvPr/>
          </p:nvSpPr>
          <p:spPr bwMode="auto">
            <a:xfrm>
              <a:off x="16736" y="9066"/>
              <a:ext cx="144" cy="145"/>
            </a:xfrm>
            <a:prstGeom prst="diamond">
              <a:avLst/>
            </a:prstGeom>
            <a:solidFill>
              <a:srgbClr val="00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" name="AutoShape 3745"/>
            <p:cNvSpPr>
              <a:spLocks noChangeArrowheads="1"/>
            </p:cNvSpPr>
            <p:nvPr/>
          </p:nvSpPr>
          <p:spPr bwMode="auto">
            <a:xfrm>
              <a:off x="16256" y="10361"/>
              <a:ext cx="144" cy="145"/>
            </a:xfrm>
            <a:prstGeom prst="diamond">
              <a:avLst/>
            </a:prstGeom>
            <a:solidFill>
              <a:srgbClr val="00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" name="AutoShape 3746"/>
            <p:cNvSpPr>
              <a:spLocks noChangeArrowheads="1"/>
            </p:cNvSpPr>
            <p:nvPr/>
          </p:nvSpPr>
          <p:spPr bwMode="auto">
            <a:xfrm>
              <a:off x="14864" y="9737"/>
              <a:ext cx="144" cy="145"/>
            </a:xfrm>
            <a:prstGeom prst="diamond">
              <a:avLst/>
            </a:prstGeom>
            <a:solidFill>
              <a:srgbClr val="00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" name="AutoShape 3747"/>
            <p:cNvSpPr>
              <a:spLocks noChangeArrowheads="1"/>
            </p:cNvSpPr>
            <p:nvPr/>
          </p:nvSpPr>
          <p:spPr bwMode="auto">
            <a:xfrm>
              <a:off x="15104" y="10361"/>
              <a:ext cx="144" cy="145"/>
            </a:xfrm>
            <a:prstGeom prst="diamond">
              <a:avLst/>
            </a:prstGeom>
            <a:solidFill>
              <a:srgbClr val="00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" name="AutoShape 3748"/>
            <p:cNvSpPr>
              <a:spLocks noChangeArrowheads="1"/>
            </p:cNvSpPr>
            <p:nvPr/>
          </p:nvSpPr>
          <p:spPr bwMode="auto">
            <a:xfrm>
              <a:off x="14672" y="10026"/>
              <a:ext cx="144" cy="145"/>
            </a:xfrm>
            <a:prstGeom prst="diamond">
              <a:avLst/>
            </a:prstGeom>
            <a:solidFill>
              <a:srgbClr val="00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" name="AutoShape 3749"/>
            <p:cNvSpPr>
              <a:spLocks noChangeArrowheads="1"/>
            </p:cNvSpPr>
            <p:nvPr/>
          </p:nvSpPr>
          <p:spPr bwMode="auto">
            <a:xfrm>
              <a:off x="15104" y="9737"/>
              <a:ext cx="144" cy="145"/>
            </a:xfrm>
            <a:prstGeom prst="diamond">
              <a:avLst/>
            </a:prstGeom>
            <a:solidFill>
              <a:srgbClr val="00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" name="AutoShape 3750"/>
            <p:cNvSpPr>
              <a:spLocks noChangeArrowheads="1"/>
            </p:cNvSpPr>
            <p:nvPr/>
          </p:nvSpPr>
          <p:spPr bwMode="auto">
            <a:xfrm>
              <a:off x="15344" y="9690"/>
              <a:ext cx="144" cy="145"/>
            </a:xfrm>
            <a:prstGeom prst="diamond">
              <a:avLst/>
            </a:prstGeom>
            <a:solidFill>
              <a:srgbClr val="00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defTabSz="4173538"/>
              <a:endParaRPr lang="en-US"/>
            </a:p>
          </p:txBody>
        </p:sp>
        <p:sp>
          <p:nvSpPr>
            <p:cNvPr id="218" name="AutoShape 3751"/>
            <p:cNvSpPr>
              <a:spLocks noChangeArrowheads="1"/>
            </p:cNvSpPr>
            <p:nvPr/>
          </p:nvSpPr>
          <p:spPr bwMode="auto">
            <a:xfrm>
              <a:off x="15152" y="10073"/>
              <a:ext cx="144" cy="145"/>
            </a:xfrm>
            <a:prstGeom prst="diamond">
              <a:avLst/>
            </a:prstGeom>
            <a:solidFill>
              <a:srgbClr val="00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9" name="AutoShape 3752"/>
            <p:cNvSpPr>
              <a:spLocks noChangeArrowheads="1"/>
            </p:cNvSpPr>
            <p:nvPr/>
          </p:nvSpPr>
          <p:spPr bwMode="auto">
            <a:xfrm>
              <a:off x="15392" y="10313"/>
              <a:ext cx="144" cy="145"/>
            </a:xfrm>
            <a:prstGeom prst="diamond">
              <a:avLst/>
            </a:prstGeom>
            <a:solidFill>
              <a:srgbClr val="00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" name="AutoShape 3753"/>
            <p:cNvSpPr>
              <a:spLocks noChangeArrowheads="1"/>
            </p:cNvSpPr>
            <p:nvPr/>
          </p:nvSpPr>
          <p:spPr bwMode="auto">
            <a:xfrm>
              <a:off x="14816" y="9210"/>
              <a:ext cx="144" cy="145"/>
            </a:xfrm>
            <a:prstGeom prst="diamond">
              <a:avLst/>
            </a:prstGeom>
            <a:solidFill>
              <a:srgbClr val="00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1" name="AutoShape 3754"/>
            <p:cNvSpPr>
              <a:spLocks noChangeArrowheads="1"/>
            </p:cNvSpPr>
            <p:nvPr/>
          </p:nvSpPr>
          <p:spPr bwMode="auto">
            <a:xfrm>
              <a:off x="15104" y="8970"/>
              <a:ext cx="144" cy="145"/>
            </a:xfrm>
            <a:prstGeom prst="diamond">
              <a:avLst/>
            </a:prstGeom>
            <a:solidFill>
              <a:srgbClr val="00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" name="AutoShape 3755"/>
            <p:cNvSpPr>
              <a:spLocks noChangeArrowheads="1"/>
            </p:cNvSpPr>
            <p:nvPr/>
          </p:nvSpPr>
          <p:spPr bwMode="auto">
            <a:xfrm>
              <a:off x="14480" y="9641"/>
              <a:ext cx="144" cy="145"/>
            </a:xfrm>
            <a:prstGeom prst="diamond">
              <a:avLst/>
            </a:prstGeom>
            <a:solidFill>
              <a:srgbClr val="00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3" name="AutoShape 3756"/>
            <p:cNvSpPr>
              <a:spLocks noChangeArrowheads="1"/>
            </p:cNvSpPr>
            <p:nvPr/>
          </p:nvSpPr>
          <p:spPr bwMode="auto">
            <a:xfrm>
              <a:off x="14672" y="10361"/>
              <a:ext cx="144" cy="145"/>
            </a:xfrm>
            <a:prstGeom prst="diamond">
              <a:avLst/>
            </a:prstGeom>
            <a:solidFill>
              <a:srgbClr val="00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" name="AutoShape 3757"/>
            <p:cNvSpPr>
              <a:spLocks noChangeArrowheads="1"/>
            </p:cNvSpPr>
            <p:nvPr/>
          </p:nvSpPr>
          <p:spPr bwMode="auto">
            <a:xfrm>
              <a:off x="15824" y="10505"/>
              <a:ext cx="144" cy="145"/>
            </a:xfrm>
            <a:prstGeom prst="diamond">
              <a:avLst/>
            </a:prstGeom>
            <a:solidFill>
              <a:srgbClr val="00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" name="AutoShape 3758"/>
            <p:cNvSpPr>
              <a:spLocks noChangeArrowheads="1"/>
            </p:cNvSpPr>
            <p:nvPr/>
          </p:nvSpPr>
          <p:spPr bwMode="auto">
            <a:xfrm>
              <a:off x="14960" y="9594"/>
              <a:ext cx="144" cy="145"/>
            </a:xfrm>
            <a:prstGeom prst="diamond">
              <a:avLst/>
            </a:prstGeom>
            <a:solidFill>
              <a:srgbClr val="00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" name="AutoShape 3759"/>
            <p:cNvSpPr>
              <a:spLocks noChangeArrowheads="1"/>
            </p:cNvSpPr>
            <p:nvPr/>
          </p:nvSpPr>
          <p:spPr bwMode="auto">
            <a:xfrm>
              <a:off x="14336" y="9354"/>
              <a:ext cx="144" cy="145"/>
            </a:xfrm>
            <a:prstGeom prst="diamond">
              <a:avLst/>
            </a:prstGeom>
            <a:solidFill>
              <a:srgbClr val="00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" name="AutoShape 3760"/>
            <p:cNvSpPr>
              <a:spLocks noChangeArrowheads="1"/>
            </p:cNvSpPr>
            <p:nvPr/>
          </p:nvSpPr>
          <p:spPr bwMode="auto">
            <a:xfrm>
              <a:off x="16544" y="10266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" name="AutoShape 3761"/>
            <p:cNvSpPr>
              <a:spLocks noChangeArrowheads="1"/>
            </p:cNvSpPr>
            <p:nvPr/>
          </p:nvSpPr>
          <p:spPr bwMode="auto">
            <a:xfrm>
              <a:off x="16640" y="10506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" name="AutoShape 3762"/>
            <p:cNvSpPr>
              <a:spLocks noChangeArrowheads="1"/>
            </p:cNvSpPr>
            <p:nvPr/>
          </p:nvSpPr>
          <p:spPr bwMode="auto">
            <a:xfrm>
              <a:off x="17648" y="9066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" name="AutoShape 3763"/>
            <p:cNvSpPr>
              <a:spLocks noChangeArrowheads="1"/>
            </p:cNvSpPr>
            <p:nvPr/>
          </p:nvSpPr>
          <p:spPr bwMode="auto">
            <a:xfrm>
              <a:off x="17744" y="9306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1" name="AutoShape 3764"/>
            <p:cNvSpPr>
              <a:spLocks noChangeArrowheads="1"/>
            </p:cNvSpPr>
            <p:nvPr/>
          </p:nvSpPr>
          <p:spPr bwMode="auto">
            <a:xfrm>
              <a:off x="17504" y="9594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2" name="AutoShape 3765"/>
            <p:cNvSpPr>
              <a:spLocks noChangeArrowheads="1"/>
            </p:cNvSpPr>
            <p:nvPr/>
          </p:nvSpPr>
          <p:spPr bwMode="auto">
            <a:xfrm>
              <a:off x="17600" y="9834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3" name="AutoShape 3766"/>
            <p:cNvSpPr>
              <a:spLocks noChangeArrowheads="1"/>
            </p:cNvSpPr>
            <p:nvPr/>
          </p:nvSpPr>
          <p:spPr bwMode="auto">
            <a:xfrm>
              <a:off x="17984" y="10026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4" name="AutoShape 3767"/>
            <p:cNvSpPr>
              <a:spLocks noChangeArrowheads="1"/>
            </p:cNvSpPr>
            <p:nvPr/>
          </p:nvSpPr>
          <p:spPr bwMode="auto">
            <a:xfrm>
              <a:off x="18080" y="10266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" name="AutoShape 3768"/>
            <p:cNvSpPr>
              <a:spLocks noChangeArrowheads="1"/>
            </p:cNvSpPr>
            <p:nvPr/>
          </p:nvSpPr>
          <p:spPr bwMode="auto">
            <a:xfrm>
              <a:off x="17600" y="10218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" name="AutoShape 3769"/>
            <p:cNvSpPr>
              <a:spLocks noChangeArrowheads="1"/>
            </p:cNvSpPr>
            <p:nvPr/>
          </p:nvSpPr>
          <p:spPr bwMode="auto">
            <a:xfrm>
              <a:off x="17696" y="10458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7" name="AutoShape 3770"/>
            <p:cNvSpPr>
              <a:spLocks noChangeArrowheads="1"/>
            </p:cNvSpPr>
            <p:nvPr/>
          </p:nvSpPr>
          <p:spPr bwMode="auto">
            <a:xfrm>
              <a:off x="17360" y="10026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8" name="AutoShape 3771"/>
            <p:cNvSpPr>
              <a:spLocks noChangeArrowheads="1"/>
            </p:cNvSpPr>
            <p:nvPr/>
          </p:nvSpPr>
          <p:spPr bwMode="auto">
            <a:xfrm>
              <a:off x="17456" y="10266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9" name="Oval 3772"/>
            <p:cNvSpPr>
              <a:spLocks noChangeArrowheads="1"/>
            </p:cNvSpPr>
            <p:nvPr/>
          </p:nvSpPr>
          <p:spPr bwMode="auto">
            <a:xfrm>
              <a:off x="16064" y="9738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defTabSz="4173538"/>
              <a:endParaRPr lang="en-US"/>
            </a:p>
          </p:txBody>
        </p:sp>
        <p:sp>
          <p:nvSpPr>
            <p:cNvPr id="240" name="AutoShape 3803"/>
            <p:cNvSpPr>
              <a:spLocks noChangeArrowheads="1"/>
            </p:cNvSpPr>
            <p:nvPr/>
          </p:nvSpPr>
          <p:spPr bwMode="auto">
            <a:xfrm>
              <a:off x="12752" y="9414"/>
              <a:ext cx="144" cy="145"/>
            </a:xfrm>
            <a:prstGeom prst="diamond">
              <a:avLst/>
            </a:prstGeom>
            <a:solidFill>
              <a:srgbClr val="00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" name="AutoShape 3804"/>
            <p:cNvSpPr>
              <a:spLocks noChangeArrowheads="1"/>
            </p:cNvSpPr>
            <p:nvPr/>
          </p:nvSpPr>
          <p:spPr bwMode="auto">
            <a:xfrm>
              <a:off x="12752" y="9654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2" name="Oval 3805"/>
            <p:cNvSpPr>
              <a:spLocks noChangeArrowheads="1"/>
            </p:cNvSpPr>
            <p:nvPr/>
          </p:nvSpPr>
          <p:spPr bwMode="auto">
            <a:xfrm>
              <a:off x="12752" y="9894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defTabSz="4173538"/>
              <a:endParaRPr lang="en-US"/>
            </a:p>
          </p:txBody>
        </p:sp>
        <p:sp>
          <p:nvSpPr>
            <p:cNvPr id="243" name="Text Box 3806"/>
            <p:cNvSpPr txBox="1">
              <a:spLocks noChangeArrowheads="1"/>
            </p:cNvSpPr>
            <p:nvPr/>
          </p:nvSpPr>
          <p:spPr bwMode="auto">
            <a:xfrm>
              <a:off x="12896" y="9298"/>
              <a:ext cx="401" cy="2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defTabSz="4173538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defTabSz="4173538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defTabSz="4173538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defTabSz="4173538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defTabSz="4173538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defTabSz="41735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defTabSz="41735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defTabSz="41735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defTabSz="41735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600" smtClean="0"/>
                <a:t>class</a:t>
              </a:r>
              <a:endParaRPr lang="en-US" sz="2600"/>
            </a:p>
          </p:txBody>
        </p:sp>
        <p:sp>
          <p:nvSpPr>
            <p:cNvPr id="244" name="Text Box 3807"/>
            <p:cNvSpPr txBox="1">
              <a:spLocks noChangeArrowheads="1"/>
            </p:cNvSpPr>
            <p:nvPr/>
          </p:nvSpPr>
          <p:spPr bwMode="auto">
            <a:xfrm>
              <a:off x="12896" y="9558"/>
              <a:ext cx="401" cy="2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defTabSz="4173538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defTabSz="4173538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defTabSz="4173538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defTabSz="4173538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defTabSz="4173538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defTabSz="41735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defTabSz="41735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defTabSz="41735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defTabSz="41735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600" smtClean="0"/>
                <a:t>class</a:t>
              </a:r>
              <a:endParaRPr lang="en-US" sz="2600"/>
            </a:p>
          </p:txBody>
        </p:sp>
        <p:sp>
          <p:nvSpPr>
            <p:cNvPr id="245" name="Text Box 3808"/>
            <p:cNvSpPr txBox="1">
              <a:spLocks noChangeArrowheads="1"/>
            </p:cNvSpPr>
            <p:nvPr/>
          </p:nvSpPr>
          <p:spPr bwMode="auto">
            <a:xfrm>
              <a:off x="12896" y="9798"/>
              <a:ext cx="419" cy="2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defTabSz="4173538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defTabSz="4173538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defTabSz="4173538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defTabSz="4173538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defTabSz="4173538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defTabSz="41735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defTabSz="41735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defTabSz="41735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defTabSz="41735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600" smtClean="0"/>
                <a:t>point</a:t>
              </a:r>
              <a:endParaRPr lang="en-US" sz="2600"/>
            </a:p>
          </p:txBody>
        </p:sp>
        <p:sp>
          <p:nvSpPr>
            <p:cNvPr id="246" name="Line 3809"/>
            <p:cNvSpPr>
              <a:spLocks noChangeShapeType="1"/>
            </p:cNvSpPr>
            <p:nvPr/>
          </p:nvSpPr>
          <p:spPr bwMode="auto">
            <a:xfrm flipV="1">
              <a:off x="16136" y="9258"/>
              <a:ext cx="24" cy="56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47" name="Object 3810"/>
            <p:cNvGraphicFramePr>
              <a:graphicFrameLocks noChangeAspect="1"/>
            </p:cNvGraphicFramePr>
            <p:nvPr/>
          </p:nvGraphicFramePr>
          <p:xfrm>
            <a:off x="16148" y="9318"/>
            <a:ext cx="274" cy="2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7" name="Equation" r:id="rId3" imgW="203040" imgH="164880" progId="Equation.3">
                    <p:embed/>
                  </p:oleObj>
                </mc:Choice>
                <mc:Fallback>
                  <p:oleObj name="Equation" r:id="rId3" imgW="20304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148" y="9318"/>
                          <a:ext cx="274" cy="22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=""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8" name="Object 3811"/>
            <p:cNvGraphicFramePr>
              <a:graphicFrameLocks noChangeAspect="1"/>
            </p:cNvGraphicFramePr>
            <p:nvPr/>
          </p:nvGraphicFramePr>
          <p:xfrm>
            <a:off x="15824" y="10067"/>
            <a:ext cx="672" cy="24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8" name="Equation" r:id="rId5" imgW="545760" imgH="203040" progId="Equation.3">
                    <p:embed/>
                  </p:oleObj>
                </mc:Choice>
                <mc:Fallback>
                  <p:oleObj name="Equation" r:id="rId5" imgW="54576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824" y="10067"/>
                          <a:ext cx="672" cy="24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9" name="Object 3812"/>
            <p:cNvGraphicFramePr>
              <a:graphicFrameLocks noChangeAspect="1"/>
            </p:cNvGraphicFramePr>
            <p:nvPr/>
          </p:nvGraphicFramePr>
          <p:xfrm>
            <a:off x="13424" y="9522"/>
            <a:ext cx="375" cy="4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9" name="Equation" r:id="rId7" imgW="190440" imgH="215640" progId="Equation.3">
                    <p:embed/>
                  </p:oleObj>
                </mc:Choice>
                <mc:Fallback>
                  <p:oleObj name="Equation" r:id="rId7" imgW="19044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424" y="9522"/>
                          <a:ext cx="375" cy="41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0" name="Object 3813"/>
            <p:cNvGraphicFramePr>
              <a:graphicFrameLocks noChangeAspect="1"/>
            </p:cNvGraphicFramePr>
            <p:nvPr/>
          </p:nvGraphicFramePr>
          <p:xfrm>
            <a:off x="13436" y="9258"/>
            <a:ext cx="350" cy="4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80" name="Equation" r:id="rId9" imgW="177480" imgH="215640" progId="Equation.3">
                    <p:embed/>
                  </p:oleObj>
                </mc:Choice>
                <mc:Fallback>
                  <p:oleObj name="Equation" r:id="rId9" imgW="17748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436" y="9258"/>
                          <a:ext cx="350" cy="41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1" name="Object 3814"/>
            <p:cNvGraphicFramePr>
              <a:graphicFrameLocks noChangeAspect="1"/>
            </p:cNvGraphicFramePr>
            <p:nvPr/>
          </p:nvGraphicFramePr>
          <p:xfrm>
            <a:off x="13460" y="9822"/>
            <a:ext cx="244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81" name="Equation" r:id="rId11" imgW="139680" imgH="164880" progId="Equation.3">
                    <p:embed/>
                  </p:oleObj>
                </mc:Choice>
                <mc:Fallback>
                  <p:oleObj name="Equation" r:id="rId11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460" y="9822"/>
                          <a:ext cx="244" cy="2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=""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2" name="Rectangle 3828"/>
            <p:cNvSpPr>
              <a:spLocks noChangeArrowheads="1"/>
            </p:cNvSpPr>
            <p:nvPr/>
          </p:nvSpPr>
          <p:spPr bwMode="auto">
            <a:xfrm>
              <a:off x="12560" y="9210"/>
              <a:ext cx="1440" cy="10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3" name="Group 252"/>
          <p:cNvGrpSpPr/>
          <p:nvPr/>
        </p:nvGrpSpPr>
        <p:grpSpPr>
          <a:xfrm>
            <a:off x="21203012" y="15743746"/>
            <a:ext cx="7786742" cy="4745606"/>
            <a:chOff x="22315870" y="7176803"/>
            <a:chExt cx="7786742" cy="4745606"/>
          </a:xfrm>
        </p:grpSpPr>
        <p:sp>
          <p:nvSpPr>
            <p:cNvPr id="254" name="Rounded Rectangle 253"/>
            <p:cNvSpPr/>
            <p:nvPr/>
          </p:nvSpPr>
          <p:spPr>
            <a:xfrm>
              <a:off x="25425802" y="10163643"/>
              <a:ext cx="1590690" cy="976027"/>
            </a:xfrm>
            <a:prstGeom prst="roundRect">
              <a:avLst/>
            </a:prstGeom>
            <a:noFill/>
            <a:ln w="9525" cap="flat" cmpd="sng" algn="ctr">
              <a:solidFill>
                <a:srgbClr val="00B0F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Cluster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head</a:t>
              </a:r>
              <a:endParaRPr kumimoji="0" lang="en-US" sz="2800" b="0" i="0" u="none" strike="noStrike" kern="0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cxnSp>
          <p:nvCxnSpPr>
            <p:cNvPr id="255" name="Straight Arrow Connector 254"/>
            <p:cNvCxnSpPr>
              <a:stCxn id="263" idx="2"/>
              <a:endCxn id="254" idx="1"/>
            </p:cNvCxnSpPr>
            <p:nvPr/>
          </p:nvCxnSpPr>
          <p:spPr>
            <a:xfrm>
              <a:off x="23700185" y="8719755"/>
              <a:ext cx="1725617" cy="1931902"/>
            </a:xfrm>
            <a:prstGeom prst="straightConnector1">
              <a:avLst/>
            </a:prstGeom>
            <a:noFill/>
            <a:ln w="28575" cap="flat" cmpd="sng" algn="ctr">
              <a:solidFill>
                <a:srgbClr val="FFC000"/>
              </a:solidFill>
              <a:prstDash val="sysDash"/>
              <a:headEnd type="none" w="med" len="med"/>
              <a:tailEnd type="none" w="med" len="med"/>
            </a:ln>
            <a:effectLst/>
          </p:spPr>
        </p:cxnSp>
        <p:cxnSp>
          <p:nvCxnSpPr>
            <p:cNvPr id="256" name="Straight Arrow Connector 255"/>
            <p:cNvCxnSpPr>
              <a:stCxn id="264" idx="3"/>
              <a:endCxn id="254" idx="1"/>
            </p:cNvCxnSpPr>
            <p:nvPr/>
          </p:nvCxnSpPr>
          <p:spPr>
            <a:xfrm flipV="1">
              <a:off x="24601886" y="10651657"/>
              <a:ext cx="823916" cy="349726"/>
            </a:xfrm>
            <a:prstGeom prst="straightConnector1">
              <a:avLst/>
            </a:prstGeom>
            <a:noFill/>
            <a:ln w="28575" cap="flat" cmpd="sng" algn="ctr">
              <a:solidFill>
                <a:srgbClr val="FFC000"/>
              </a:solidFill>
              <a:prstDash val="sysDash"/>
              <a:headEnd type="none" w="med" len="med"/>
              <a:tailEnd type="none" w="med" len="med"/>
            </a:ln>
            <a:effectLst/>
          </p:spPr>
        </p:cxnSp>
        <p:cxnSp>
          <p:nvCxnSpPr>
            <p:cNvPr id="257" name="Straight Arrow Connector 256"/>
            <p:cNvCxnSpPr>
              <a:stCxn id="261" idx="1"/>
              <a:endCxn id="254" idx="3"/>
            </p:cNvCxnSpPr>
            <p:nvPr/>
          </p:nvCxnSpPr>
          <p:spPr>
            <a:xfrm flipH="1" flipV="1">
              <a:off x="27016492" y="10651657"/>
              <a:ext cx="621961" cy="370598"/>
            </a:xfrm>
            <a:prstGeom prst="straightConnector1">
              <a:avLst/>
            </a:prstGeom>
            <a:noFill/>
            <a:ln w="28575" cap="flat" cmpd="sng" algn="ctr">
              <a:solidFill>
                <a:srgbClr val="FFC000"/>
              </a:solidFill>
              <a:prstDash val="sysDash"/>
              <a:headEnd type="none" w="med" len="med"/>
              <a:tailEnd type="none" w="med" len="med"/>
            </a:ln>
            <a:effectLst/>
          </p:spPr>
        </p:cxnSp>
        <p:cxnSp>
          <p:nvCxnSpPr>
            <p:cNvPr id="258" name="Straight Arrow Connector 257"/>
            <p:cNvCxnSpPr>
              <a:stCxn id="265" idx="2"/>
              <a:endCxn id="254" idx="3"/>
            </p:cNvCxnSpPr>
            <p:nvPr/>
          </p:nvCxnSpPr>
          <p:spPr>
            <a:xfrm flipH="1">
              <a:off x="27016492" y="8824631"/>
              <a:ext cx="1523662" cy="1827026"/>
            </a:xfrm>
            <a:prstGeom prst="straightConnector1">
              <a:avLst/>
            </a:prstGeom>
            <a:noFill/>
            <a:ln w="28575" cap="flat" cmpd="sng" algn="ctr">
              <a:solidFill>
                <a:srgbClr val="FFC000"/>
              </a:solidFill>
              <a:prstDash val="sysDash"/>
              <a:headEnd type="none" w="med" len="med"/>
              <a:tailEnd type="none" w="med" len="med"/>
            </a:ln>
            <a:effectLst/>
          </p:spPr>
        </p:cxnSp>
        <p:cxnSp>
          <p:nvCxnSpPr>
            <p:cNvPr id="259" name="Straight Arrow Connector 258"/>
            <p:cNvCxnSpPr>
              <a:stCxn id="262" idx="2"/>
              <a:endCxn id="254" idx="0"/>
            </p:cNvCxnSpPr>
            <p:nvPr/>
          </p:nvCxnSpPr>
          <p:spPr>
            <a:xfrm>
              <a:off x="26209241" y="8264809"/>
              <a:ext cx="11906" cy="1898834"/>
            </a:xfrm>
            <a:prstGeom prst="straightConnector1">
              <a:avLst/>
            </a:prstGeom>
            <a:noFill/>
            <a:ln w="28575" cap="flat" cmpd="sng" algn="ctr">
              <a:solidFill>
                <a:srgbClr val="FFC000"/>
              </a:solidFill>
              <a:prstDash val="sysDash"/>
              <a:headEnd type="none" w="med" len="med"/>
              <a:tailEnd type="none" w="med" len="med"/>
            </a:ln>
            <a:effectLst/>
          </p:spPr>
        </p:cxnSp>
        <p:sp>
          <p:nvSpPr>
            <p:cNvPr id="260" name="Rounded Rectangle 259"/>
            <p:cNvSpPr/>
            <p:nvPr/>
          </p:nvSpPr>
          <p:spPr>
            <a:xfrm>
              <a:off x="22315870" y="7176803"/>
              <a:ext cx="7786742" cy="4745606"/>
            </a:xfrm>
            <a:prstGeom prst="roundRect">
              <a:avLst/>
            </a:prstGeom>
            <a:noFill/>
            <a:ln w="38100" cap="flat" cmpd="sng" algn="ctr">
              <a:solidFill>
                <a:srgbClr val="FF9900">
                  <a:shade val="50000"/>
                </a:srgbClr>
              </a:solidFill>
              <a:prstDash val="lgDash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261" name="Rounded Rectangle 260"/>
            <p:cNvSpPr/>
            <p:nvPr/>
          </p:nvSpPr>
          <p:spPr bwMode="auto">
            <a:xfrm>
              <a:off x="27638453" y="10573120"/>
              <a:ext cx="1803402" cy="898269"/>
            </a:xfrm>
            <a:prstGeom prst="roundRect">
              <a:avLst/>
            </a:prstGeom>
            <a:noFill/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17353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Sensing node 4</a:t>
              </a:r>
              <a:endParaRPr kumimoji="0" lang="en-US" sz="2800" b="1" i="0" u="none" strike="noStrike" kern="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2" name="Rounded Rectangle 261"/>
            <p:cNvSpPr/>
            <p:nvPr/>
          </p:nvSpPr>
          <p:spPr bwMode="auto">
            <a:xfrm>
              <a:off x="25307540" y="7366540"/>
              <a:ext cx="1803402" cy="898269"/>
            </a:xfrm>
            <a:prstGeom prst="roundRect">
              <a:avLst/>
            </a:prstGeom>
            <a:noFill/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17353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Sensing node 2</a:t>
              </a:r>
              <a:endParaRPr kumimoji="0" lang="en-US" sz="2800" b="1" i="0" u="none" strike="noStrike" kern="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3" name="Rounded Rectangle 262"/>
            <p:cNvSpPr/>
            <p:nvPr/>
          </p:nvSpPr>
          <p:spPr bwMode="auto">
            <a:xfrm>
              <a:off x="22798484" y="7821486"/>
              <a:ext cx="1803402" cy="898269"/>
            </a:xfrm>
            <a:prstGeom prst="roundRect">
              <a:avLst/>
            </a:prstGeom>
            <a:noFill/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17353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Sensing node 1</a:t>
              </a:r>
              <a:endParaRPr kumimoji="0" lang="en-US" sz="2800" b="1" i="0" u="none" strike="noStrike" kern="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4" name="Rounded Rectangle 263"/>
            <p:cNvSpPr/>
            <p:nvPr/>
          </p:nvSpPr>
          <p:spPr bwMode="auto">
            <a:xfrm>
              <a:off x="22798484" y="10552248"/>
              <a:ext cx="1803402" cy="898269"/>
            </a:xfrm>
            <a:prstGeom prst="roundRect">
              <a:avLst/>
            </a:prstGeom>
            <a:noFill/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17353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Sensing node 5</a:t>
              </a:r>
              <a:endParaRPr kumimoji="0" lang="en-US" sz="2800" b="1" i="0" u="none" strike="noStrike" kern="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5" name="Rounded Rectangle 264"/>
            <p:cNvSpPr/>
            <p:nvPr/>
          </p:nvSpPr>
          <p:spPr bwMode="auto">
            <a:xfrm>
              <a:off x="27638453" y="7926362"/>
              <a:ext cx="1803402" cy="898269"/>
            </a:xfrm>
            <a:prstGeom prst="roundRect">
              <a:avLst/>
            </a:prstGeom>
            <a:noFill/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17353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Sensing node 3</a:t>
              </a:r>
              <a:endParaRPr kumimoji="0" lang="en-US" sz="2800" b="1" i="0" u="none" strike="noStrike" kern="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66" name="Rectangle 265"/>
          <p:cNvSpPr/>
          <p:nvPr/>
        </p:nvSpPr>
        <p:spPr>
          <a:xfrm>
            <a:off x="19532970" y="20895388"/>
            <a:ext cx="91884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1" u="none" strike="noStrike" kern="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Network in stationary conditions .</a:t>
            </a:r>
            <a:endParaRPr kumimoji="0" lang="en-US" sz="2800" b="0" i="1" u="none" strike="noStrike" kern="0" cap="none" spc="0" normalizeH="0" baseline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67" name="Explosion 1 266"/>
          <p:cNvSpPr/>
          <p:nvPr/>
        </p:nvSpPr>
        <p:spPr bwMode="auto">
          <a:xfrm>
            <a:off x="24061759" y="21400627"/>
            <a:ext cx="2286000" cy="1753036"/>
          </a:xfrm>
          <a:prstGeom prst="irregularSeal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1735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grpSp>
        <p:nvGrpSpPr>
          <p:cNvPr id="268" name="Group 267"/>
          <p:cNvGrpSpPr/>
          <p:nvPr/>
        </p:nvGrpSpPr>
        <p:grpSpPr>
          <a:xfrm>
            <a:off x="21195028" y="21610711"/>
            <a:ext cx="7786742" cy="4745606"/>
            <a:chOff x="22315870" y="7176803"/>
            <a:chExt cx="7786742" cy="4745606"/>
          </a:xfrm>
        </p:grpSpPr>
        <p:sp>
          <p:nvSpPr>
            <p:cNvPr id="269" name="Rounded Rectangle 268"/>
            <p:cNvSpPr/>
            <p:nvPr/>
          </p:nvSpPr>
          <p:spPr>
            <a:xfrm>
              <a:off x="25425802" y="10163643"/>
              <a:ext cx="1590690" cy="976027"/>
            </a:xfrm>
            <a:prstGeom prst="roundRect">
              <a:avLst/>
            </a:prstGeom>
            <a:noFill/>
            <a:ln w="9525" cap="flat" cmpd="sng" algn="ctr">
              <a:solidFill>
                <a:srgbClr val="00B0F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Cluster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head</a:t>
              </a:r>
              <a:endParaRPr kumimoji="0" lang="en-US" sz="2800" b="0" i="0" u="none" strike="noStrike" kern="0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cxnSp>
          <p:nvCxnSpPr>
            <p:cNvPr id="270" name="Straight Arrow Connector 269"/>
            <p:cNvCxnSpPr>
              <a:stCxn id="278" idx="2"/>
              <a:endCxn id="269" idx="1"/>
            </p:cNvCxnSpPr>
            <p:nvPr/>
          </p:nvCxnSpPr>
          <p:spPr>
            <a:xfrm>
              <a:off x="23700185" y="8719755"/>
              <a:ext cx="1725617" cy="1931902"/>
            </a:xfrm>
            <a:prstGeom prst="straightConnector1">
              <a:avLst/>
            </a:prstGeom>
            <a:noFill/>
            <a:ln w="28575" cap="flat" cmpd="sng" algn="ctr">
              <a:solidFill>
                <a:srgbClr val="FFC000"/>
              </a:solidFill>
              <a:prstDash val="sysDash"/>
              <a:headEnd type="none" w="med" len="med"/>
              <a:tailEnd type="none" w="med" len="med"/>
            </a:ln>
            <a:effectLst/>
          </p:spPr>
        </p:cxnSp>
        <p:cxnSp>
          <p:nvCxnSpPr>
            <p:cNvPr id="271" name="Straight Arrow Connector 270"/>
            <p:cNvCxnSpPr>
              <a:stCxn id="279" idx="3"/>
              <a:endCxn id="269" idx="1"/>
            </p:cNvCxnSpPr>
            <p:nvPr/>
          </p:nvCxnSpPr>
          <p:spPr>
            <a:xfrm flipV="1">
              <a:off x="24473458" y="10651657"/>
              <a:ext cx="952344" cy="449135"/>
            </a:xfrm>
            <a:prstGeom prst="straightConnector1">
              <a:avLst/>
            </a:prstGeom>
            <a:noFill/>
            <a:ln w="28575" cap="flat" cmpd="sng" algn="ctr">
              <a:solidFill>
                <a:srgbClr val="FFC000"/>
              </a:solidFill>
              <a:prstDash val="sysDash"/>
              <a:headEnd type="none" w="med" len="med"/>
              <a:tailEnd type="none" w="med" len="med"/>
            </a:ln>
            <a:effectLst/>
          </p:spPr>
        </p:cxnSp>
        <p:cxnSp>
          <p:nvCxnSpPr>
            <p:cNvPr id="272" name="Straight Arrow Connector 271"/>
            <p:cNvCxnSpPr>
              <a:stCxn id="276" idx="1"/>
              <a:endCxn id="269" idx="3"/>
            </p:cNvCxnSpPr>
            <p:nvPr/>
          </p:nvCxnSpPr>
          <p:spPr>
            <a:xfrm flipH="1" flipV="1">
              <a:off x="27016492" y="10651657"/>
              <a:ext cx="935261" cy="520775"/>
            </a:xfrm>
            <a:prstGeom prst="straightConnector1">
              <a:avLst/>
            </a:prstGeom>
            <a:noFill/>
            <a:ln w="28575" cap="flat" cmpd="sng" algn="ctr">
              <a:solidFill>
                <a:srgbClr val="FFC000"/>
              </a:solidFill>
              <a:prstDash val="sysDash"/>
              <a:headEnd type="none" w="med" len="med"/>
              <a:tailEnd type="none" w="med" len="med"/>
            </a:ln>
            <a:effectLst/>
          </p:spPr>
        </p:cxnSp>
        <p:cxnSp>
          <p:nvCxnSpPr>
            <p:cNvPr id="273" name="Straight Arrow Connector 272"/>
            <p:cNvCxnSpPr>
              <a:stCxn id="280" idx="2"/>
              <a:endCxn id="269" idx="3"/>
            </p:cNvCxnSpPr>
            <p:nvPr/>
          </p:nvCxnSpPr>
          <p:spPr>
            <a:xfrm flipH="1">
              <a:off x="27016492" y="8824631"/>
              <a:ext cx="1523662" cy="1827026"/>
            </a:xfrm>
            <a:prstGeom prst="straightConnector1">
              <a:avLst/>
            </a:prstGeom>
            <a:noFill/>
            <a:ln w="28575" cap="flat" cmpd="sng" algn="ctr">
              <a:solidFill>
                <a:srgbClr val="FFC000"/>
              </a:solidFill>
              <a:prstDash val="sysDash"/>
              <a:headEnd type="none" w="med" len="med"/>
              <a:tailEnd type="none" w="med" len="med"/>
            </a:ln>
            <a:effectLst/>
          </p:spPr>
        </p:cxnSp>
        <p:cxnSp>
          <p:nvCxnSpPr>
            <p:cNvPr id="274" name="Straight Arrow Connector 273"/>
            <p:cNvCxnSpPr>
              <a:stCxn id="277" idx="2"/>
              <a:endCxn id="269" idx="0"/>
            </p:cNvCxnSpPr>
            <p:nvPr/>
          </p:nvCxnSpPr>
          <p:spPr>
            <a:xfrm>
              <a:off x="26209241" y="8264809"/>
              <a:ext cx="11906" cy="1898834"/>
            </a:xfrm>
            <a:prstGeom prst="straightConnector1">
              <a:avLst/>
            </a:prstGeom>
            <a:noFill/>
            <a:ln w="28575" cap="flat" cmpd="sng" algn="ctr">
              <a:solidFill>
                <a:srgbClr val="FFC000"/>
              </a:solidFill>
              <a:prstDash val="sysDash"/>
              <a:headEnd type="none" w="med" len="med"/>
              <a:tailEnd type="none" w="med" len="med"/>
            </a:ln>
            <a:effectLst/>
          </p:spPr>
        </p:cxnSp>
        <p:sp>
          <p:nvSpPr>
            <p:cNvPr id="275" name="Rounded Rectangle 274"/>
            <p:cNvSpPr/>
            <p:nvPr/>
          </p:nvSpPr>
          <p:spPr>
            <a:xfrm>
              <a:off x="22315870" y="7176803"/>
              <a:ext cx="7786742" cy="4745606"/>
            </a:xfrm>
            <a:prstGeom prst="roundRect">
              <a:avLst/>
            </a:prstGeom>
            <a:noFill/>
            <a:ln w="38100" cap="flat" cmpd="sng" algn="ctr">
              <a:solidFill>
                <a:srgbClr val="FF9900">
                  <a:shade val="50000"/>
                </a:srgbClr>
              </a:solidFill>
              <a:prstDash val="lgDash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276" name="Rounded Rectangle 275"/>
            <p:cNvSpPr/>
            <p:nvPr/>
          </p:nvSpPr>
          <p:spPr bwMode="auto">
            <a:xfrm>
              <a:off x="27951753" y="10723297"/>
              <a:ext cx="1803402" cy="898269"/>
            </a:xfrm>
            <a:prstGeom prst="roundRect">
              <a:avLst/>
            </a:prstGeom>
            <a:noFill/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17353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Sensing node 4</a:t>
              </a:r>
              <a:endParaRPr kumimoji="0" lang="en-US" sz="2800" b="1" i="0" u="none" strike="noStrike" kern="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7" name="Rounded Rectangle 276"/>
            <p:cNvSpPr/>
            <p:nvPr/>
          </p:nvSpPr>
          <p:spPr bwMode="auto">
            <a:xfrm>
              <a:off x="25307540" y="7366540"/>
              <a:ext cx="1803402" cy="898269"/>
            </a:xfrm>
            <a:prstGeom prst="roundRect">
              <a:avLst/>
            </a:prstGeom>
            <a:noFill/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17353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Sensing node 2</a:t>
              </a:r>
              <a:endParaRPr kumimoji="0" lang="en-US" sz="2800" b="1" i="0" u="none" strike="noStrike" kern="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8" name="Rounded Rectangle 277"/>
            <p:cNvSpPr/>
            <p:nvPr/>
          </p:nvSpPr>
          <p:spPr bwMode="auto">
            <a:xfrm>
              <a:off x="22798484" y="7821486"/>
              <a:ext cx="1803402" cy="898269"/>
            </a:xfrm>
            <a:prstGeom prst="roundRect">
              <a:avLst/>
            </a:prstGeom>
            <a:noFill/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17353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Sensing node 1</a:t>
              </a:r>
              <a:endParaRPr kumimoji="0" lang="en-US" sz="2800" b="1" i="0" u="none" strike="noStrike" kern="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9" name="Rounded Rectangle 278"/>
            <p:cNvSpPr/>
            <p:nvPr/>
          </p:nvSpPr>
          <p:spPr bwMode="auto">
            <a:xfrm>
              <a:off x="22670056" y="10651657"/>
              <a:ext cx="1803402" cy="898269"/>
            </a:xfrm>
            <a:prstGeom prst="roundRect">
              <a:avLst/>
            </a:prstGeom>
            <a:noFill/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17353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Sensing node 5</a:t>
              </a:r>
              <a:endParaRPr kumimoji="0" lang="en-US" sz="2800" b="1" i="0" u="none" strike="noStrike" kern="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0" name="Rounded Rectangle 279"/>
            <p:cNvSpPr/>
            <p:nvPr/>
          </p:nvSpPr>
          <p:spPr bwMode="auto">
            <a:xfrm>
              <a:off x="27638453" y="7926362"/>
              <a:ext cx="1803402" cy="898269"/>
            </a:xfrm>
            <a:prstGeom prst="roundRect">
              <a:avLst/>
            </a:prstGeom>
            <a:noFill/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17353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Sensing node 3</a:t>
              </a:r>
              <a:endParaRPr kumimoji="0" lang="en-US" sz="2800" b="1" i="0" u="none" strike="noStrike" kern="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81" name="Explosion 1 280"/>
          <p:cNvSpPr/>
          <p:nvPr/>
        </p:nvSpPr>
        <p:spPr bwMode="auto">
          <a:xfrm>
            <a:off x="26348313" y="21952150"/>
            <a:ext cx="2286000" cy="1753036"/>
          </a:xfrm>
          <a:prstGeom prst="irregularSeal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1735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282" name="Rectangle 281"/>
          <p:cNvSpPr/>
          <p:nvPr/>
        </p:nvSpPr>
        <p:spPr>
          <a:xfrm>
            <a:off x="21404602" y="21667932"/>
            <a:ext cx="1846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4173538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1" u="none" strike="noStrike" kern="0" cap="none" spc="0" normalizeH="0" baseline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83" name="Straight Arrow Connector 282"/>
          <p:cNvCxnSpPr/>
          <p:nvPr/>
        </p:nvCxnSpPr>
        <p:spPr bwMode="auto">
          <a:xfrm flipH="1">
            <a:off x="26086338" y="23693867"/>
            <a:ext cx="761832" cy="964844"/>
          </a:xfrm>
          <a:prstGeom prst="straightConnector1">
            <a:avLst/>
          </a:prstGeom>
          <a:solidFill>
            <a:srgbClr val="FF9900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4" name="Straight Arrow Connector 283"/>
          <p:cNvCxnSpPr/>
          <p:nvPr/>
        </p:nvCxnSpPr>
        <p:spPr bwMode="auto">
          <a:xfrm flipH="1">
            <a:off x="26347759" y="23870569"/>
            <a:ext cx="761832" cy="964844"/>
          </a:xfrm>
          <a:prstGeom prst="straightConnector1">
            <a:avLst/>
          </a:prstGeom>
          <a:solidFill>
            <a:srgbClr val="FF9900"/>
          </a:solidFill>
          <a:ln w="28575" cap="flat" cmpd="sng" algn="ctr">
            <a:solidFill>
              <a:srgbClr val="C0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grpSp>
        <p:nvGrpSpPr>
          <p:cNvPr id="285" name="Group 284"/>
          <p:cNvGrpSpPr/>
          <p:nvPr/>
        </p:nvGrpSpPr>
        <p:grpSpPr>
          <a:xfrm rot="19277283">
            <a:off x="24582725" y="23255123"/>
            <a:ext cx="1023253" cy="1141546"/>
            <a:chOff x="25537576" y="12365486"/>
            <a:chExt cx="1023253" cy="1141546"/>
          </a:xfrm>
        </p:grpSpPr>
        <p:cxnSp>
          <p:nvCxnSpPr>
            <p:cNvPr id="286" name="Straight Arrow Connector 285"/>
            <p:cNvCxnSpPr/>
            <p:nvPr/>
          </p:nvCxnSpPr>
          <p:spPr bwMode="auto">
            <a:xfrm flipH="1">
              <a:off x="25537576" y="12365486"/>
              <a:ext cx="761832" cy="964844"/>
            </a:xfrm>
            <a:prstGeom prst="straightConnector1">
              <a:avLst/>
            </a:prstGeom>
            <a:solidFill>
              <a:srgbClr val="FF9900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87" name="Straight Arrow Connector 286"/>
            <p:cNvCxnSpPr/>
            <p:nvPr/>
          </p:nvCxnSpPr>
          <p:spPr bwMode="auto">
            <a:xfrm flipH="1">
              <a:off x="25798997" y="12542188"/>
              <a:ext cx="761832" cy="964844"/>
            </a:xfrm>
            <a:prstGeom prst="straightConnector1">
              <a:avLst/>
            </a:prstGeom>
            <a:solidFill>
              <a:srgbClr val="FF9900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</p:cxnSp>
      </p:grpSp>
      <p:grpSp>
        <p:nvGrpSpPr>
          <p:cNvPr id="288" name="Group 287"/>
          <p:cNvGrpSpPr/>
          <p:nvPr/>
        </p:nvGrpSpPr>
        <p:grpSpPr>
          <a:xfrm rot="16807218">
            <a:off x="22941550" y="23548898"/>
            <a:ext cx="1023253" cy="1141546"/>
            <a:chOff x="25537576" y="12365486"/>
            <a:chExt cx="1023253" cy="1141546"/>
          </a:xfrm>
        </p:grpSpPr>
        <p:cxnSp>
          <p:nvCxnSpPr>
            <p:cNvPr id="289" name="Straight Arrow Connector 288"/>
            <p:cNvCxnSpPr/>
            <p:nvPr/>
          </p:nvCxnSpPr>
          <p:spPr bwMode="auto">
            <a:xfrm flipH="1">
              <a:off x="25537576" y="12365486"/>
              <a:ext cx="761832" cy="964844"/>
            </a:xfrm>
            <a:prstGeom prst="straightConnector1">
              <a:avLst/>
            </a:prstGeom>
            <a:solidFill>
              <a:srgbClr val="FF9900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0" name="Straight Arrow Connector 289"/>
            <p:cNvCxnSpPr/>
            <p:nvPr/>
          </p:nvCxnSpPr>
          <p:spPr bwMode="auto">
            <a:xfrm flipH="1">
              <a:off x="25798997" y="12542188"/>
              <a:ext cx="761832" cy="964844"/>
            </a:xfrm>
            <a:prstGeom prst="straightConnector1">
              <a:avLst/>
            </a:prstGeom>
            <a:solidFill>
              <a:srgbClr val="FF9900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</p:cxnSp>
      </p:grpSp>
      <p:grpSp>
        <p:nvGrpSpPr>
          <p:cNvPr id="291" name="Group 290"/>
          <p:cNvGrpSpPr/>
          <p:nvPr/>
        </p:nvGrpSpPr>
        <p:grpSpPr>
          <a:xfrm rot="16200000">
            <a:off x="26091309" y="24936541"/>
            <a:ext cx="576985" cy="848555"/>
            <a:chOff x="25537576" y="12365486"/>
            <a:chExt cx="1023253" cy="1141546"/>
          </a:xfrm>
        </p:grpSpPr>
        <p:cxnSp>
          <p:nvCxnSpPr>
            <p:cNvPr id="292" name="Straight Arrow Connector 291"/>
            <p:cNvCxnSpPr/>
            <p:nvPr/>
          </p:nvCxnSpPr>
          <p:spPr bwMode="auto">
            <a:xfrm flipH="1">
              <a:off x="25537576" y="12365486"/>
              <a:ext cx="761832" cy="964844"/>
            </a:xfrm>
            <a:prstGeom prst="straightConnector1">
              <a:avLst/>
            </a:prstGeom>
            <a:solidFill>
              <a:srgbClr val="FF9900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3" name="Straight Arrow Connector 292"/>
            <p:cNvCxnSpPr/>
            <p:nvPr/>
          </p:nvCxnSpPr>
          <p:spPr bwMode="auto">
            <a:xfrm flipH="1">
              <a:off x="25798997" y="12542188"/>
              <a:ext cx="761832" cy="964844"/>
            </a:xfrm>
            <a:prstGeom prst="straightConnector1">
              <a:avLst/>
            </a:prstGeom>
            <a:solidFill>
              <a:srgbClr val="FF9900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</p:cxnSp>
      </p:grpSp>
      <p:grpSp>
        <p:nvGrpSpPr>
          <p:cNvPr id="294" name="Group 293"/>
          <p:cNvGrpSpPr/>
          <p:nvPr/>
        </p:nvGrpSpPr>
        <p:grpSpPr>
          <a:xfrm rot="2031823">
            <a:off x="23530448" y="24899893"/>
            <a:ext cx="576985" cy="848555"/>
            <a:chOff x="25537576" y="12365486"/>
            <a:chExt cx="1023253" cy="1141546"/>
          </a:xfrm>
        </p:grpSpPr>
        <p:cxnSp>
          <p:nvCxnSpPr>
            <p:cNvPr id="295" name="Straight Arrow Connector 294"/>
            <p:cNvCxnSpPr/>
            <p:nvPr/>
          </p:nvCxnSpPr>
          <p:spPr bwMode="auto">
            <a:xfrm flipH="1">
              <a:off x="25537576" y="12365486"/>
              <a:ext cx="761832" cy="964844"/>
            </a:xfrm>
            <a:prstGeom prst="straightConnector1">
              <a:avLst/>
            </a:prstGeom>
            <a:solidFill>
              <a:srgbClr val="FF9900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6" name="Straight Arrow Connector 295"/>
            <p:cNvCxnSpPr/>
            <p:nvPr/>
          </p:nvCxnSpPr>
          <p:spPr bwMode="auto">
            <a:xfrm flipH="1">
              <a:off x="25798997" y="12542188"/>
              <a:ext cx="761832" cy="964844"/>
            </a:xfrm>
            <a:prstGeom prst="straightConnector1">
              <a:avLst/>
            </a:prstGeom>
            <a:solidFill>
              <a:srgbClr val="FF9900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</p:cxnSp>
      </p:grpSp>
      <p:sp>
        <p:nvSpPr>
          <p:cNvPr id="297" name="Rectangle 296"/>
          <p:cNvSpPr/>
          <p:nvPr/>
        </p:nvSpPr>
        <p:spPr>
          <a:xfrm>
            <a:off x="27736898" y="23577093"/>
            <a:ext cx="1846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4173538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1" u="none" strike="noStrike" kern="0" cap="none" spc="0" normalizeH="0" baseline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298" name="Rectangle 297"/>
          <p:cNvSpPr/>
          <p:nvPr/>
        </p:nvSpPr>
        <p:spPr>
          <a:xfrm>
            <a:off x="24679462" y="25704032"/>
            <a:ext cx="9498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4173538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1" u="none" strike="noStrike" kern="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H.T.</a:t>
            </a:r>
            <a:endParaRPr kumimoji="0" lang="en-US" sz="2800" b="0" i="1" u="none" strike="noStrike" kern="0" cap="none" spc="0" normalizeH="0" baseline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299" name="AutoShape 96"/>
          <p:cNvSpPr>
            <a:spLocks noEditPoints="1" noChangeArrowheads="1"/>
          </p:cNvSpPr>
          <p:nvPr/>
        </p:nvSpPr>
        <p:spPr bwMode="auto">
          <a:xfrm>
            <a:off x="28248992" y="23412862"/>
            <a:ext cx="365943" cy="311926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10800 h 21600"/>
              <a:gd name="T4" fmla="*/ 10800 w 21600"/>
              <a:gd name="T5" fmla="*/ 21600 h 21600"/>
              <a:gd name="T6" fmla="*/ 0 w 21600"/>
              <a:gd name="T7" fmla="*/ 10800 h 21600"/>
              <a:gd name="T8" fmla="*/ 4374 w 21600"/>
              <a:gd name="T9" fmla="*/ 3964 h 21600"/>
              <a:gd name="T10" fmla="*/ 17841 w 21600"/>
              <a:gd name="T11" fmla="*/ 1763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9689" y="1725"/>
                </a:moveTo>
                <a:lnTo>
                  <a:pt x="10304" y="85"/>
                </a:lnTo>
                <a:lnTo>
                  <a:pt x="11637" y="85"/>
                </a:lnTo>
                <a:lnTo>
                  <a:pt x="12303" y="1777"/>
                </a:lnTo>
                <a:lnTo>
                  <a:pt x="13072" y="1931"/>
                </a:lnTo>
                <a:lnTo>
                  <a:pt x="14303" y="598"/>
                </a:lnTo>
                <a:lnTo>
                  <a:pt x="15533" y="1110"/>
                </a:lnTo>
                <a:lnTo>
                  <a:pt x="15584" y="2905"/>
                </a:lnTo>
                <a:lnTo>
                  <a:pt x="16405" y="3520"/>
                </a:lnTo>
                <a:lnTo>
                  <a:pt x="17891" y="2751"/>
                </a:lnTo>
                <a:lnTo>
                  <a:pt x="18917" y="3674"/>
                </a:lnTo>
                <a:lnTo>
                  <a:pt x="18199" y="5314"/>
                </a:lnTo>
                <a:lnTo>
                  <a:pt x="18763" y="6083"/>
                </a:lnTo>
                <a:lnTo>
                  <a:pt x="20403" y="6032"/>
                </a:lnTo>
                <a:lnTo>
                  <a:pt x="20865" y="7211"/>
                </a:lnTo>
                <a:lnTo>
                  <a:pt x="19737" y="8185"/>
                </a:lnTo>
                <a:lnTo>
                  <a:pt x="20096" y="9723"/>
                </a:lnTo>
                <a:lnTo>
                  <a:pt x="21634" y="10287"/>
                </a:lnTo>
                <a:lnTo>
                  <a:pt x="21582" y="11620"/>
                </a:lnTo>
                <a:lnTo>
                  <a:pt x="20147" y="12184"/>
                </a:lnTo>
                <a:lnTo>
                  <a:pt x="19942" y="13158"/>
                </a:lnTo>
                <a:lnTo>
                  <a:pt x="21070" y="14234"/>
                </a:lnTo>
                <a:lnTo>
                  <a:pt x="20608" y="15362"/>
                </a:lnTo>
                <a:lnTo>
                  <a:pt x="19019" y="15465"/>
                </a:lnTo>
                <a:lnTo>
                  <a:pt x="18404" y="16439"/>
                </a:lnTo>
                <a:lnTo>
                  <a:pt x="19122" y="17925"/>
                </a:lnTo>
                <a:lnTo>
                  <a:pt x="18096" y="18797"/>
                </a:lnTo>
                <a:lnTo>
                  <a:pt x="16763" y="18284"/>
                </a:lnTo>
                <a:lnTo>
                  <a:pt x="15431" y="19002"/>
                </a:lnTo>
                <a:lnTo>
                  <a:pt x="15277" y="20848"/>
                </a:lnTo>
                <a:lnTo>
                  <a:pt x="14149" y="21155"/>
                </a:lnTo>
                <a:lnTo>
                  <a:pt x="13021" y="19925"/>
                </a:lnTo>
                <a:lnTo>
                  <a:pt x="12252" y="20181"/>
                </a:lnTo>
                <a:lnTo>
                  <a:pt x="11739" y="21668"/>
                </a:lnTo>
                <a:lnTo>
                  <a:pt x="10201" y="21668"/>
                </a:lnTo>
                <a:lnTo>
                  <a:pt x="9740" y="20130"/>
                </a:lnTo>
                <a:lnTo>
                  <a:pt x="8253" y="19771"/>
                </a:lnTo>
                <a:lnTo>
                  <a:pt x="7125" y="21001"/>
                </a:lnTo>
                <a:lnTo>
                  <a:pt x="5895" y="20489"/>
                </a:lnTo>
                <a:lnTo>
                  <a:pt x="5946" y="18592"/>
                </a:lnTo>
                <a:lnTo>
                  <a:pt x="5177" y="18131"/>
                </a:lnTo>
                <a:lnTo>
                  <a:pt x="3383" y="18848"/>
                </a:lnTo>
                <a:lnTo>
                  <a:pt x="2614" y="17874"/>
                </a:lnTo>
                <a:lnTo>
                  <a:pt x="3383" y="16182"/>
                </a:lnTo>
                <a:lnTo>
                  <a:pt x="2922" y="15465"/>
                </a:lnTo>
                <a:lnTo>
                  <a:pt x="922" y="15516"/>
                </a:lnTo>
                <a:lnTo>
                  <a:pt x="512" y="14234"/>
                </a:lnTo>
                <a:lnTo>
                  <a:pt x="1948" y="12901"/>
                </a:lnTo>
                <a:lnTo>
                  <a:pt x="1896" y="12184"/>
                </a:lnTo>
                <a:lnTo>
                  <a:pt x="0" y="11415"/>
                </a:lnTo>
                <a:lnTo>
                  <a:pt x="51" y="10031"/>
                </a:lnTo>
                <a:lnTo>
                  <a:pt x="1948" y="9313"/>
                </a:lnTo>
                <a:lnTo>
                  <a:pt x="2101" y="8595"/>
                </a:lnTo>
                <a:lnTo>
                  <a:pt x="615" y="7160"/>
                </a:lnTo>
                <a:lnTo>
                  <a:pt x="1127" y="5878"/>
                </a:lnTo>
                <a:lnTo>
                  <a:pt x="3178" y="5981"/>
                </a:lnTo>
                <a:lnTo>
                  <a:pt x="3588" y="5417"/>
                </a:lnTo>
                <a:lnTo>
                  <a:pt x="2819" y="3520"/>
                </a:lnTo>
                <a:lnTo>
                  <a:pt x="3742" y="2597"/>
                </a:lnTo>
                <a:lnTo>
                  <a:pt x="5536" y="3417"/>
                </a:lnTo>
                <a:lnTo>
                  <a:pt x="6049" y="3058"/>
                </a:lnTo>
                <a:lnTo>
                  <a:pt x="6100" y="1264"/>
                </a:lnTo>
                <a:lnTo>
                  <a:pt x="7228" y="700"/>
                </a:lnTo>
                <a:lnTo>
                  <a:pt x="8510" y="2033"/>
                </a:lnTo>
                <a:lnTo>
                  <a:pt x="9689" y="1725"/>
                </a:lnTo>
                <a:close/>
                <a:moveTo>
                  <a:pt x="10817" y="14422"/>
                </a:moveTo>
                <a:lnTo>
                  <a:pt x="11175" y="14388"/>
                </a:lnTo>
                <a:lnTo>
                  <a:pt x="11534" y="14354"/>
                </a:lnTo>
                <a:lnTo>
                  <a:pt x="11893" y="14268"/>
                </a:lnTo>
                <a:lnTo>
                  <a:pt x="12218" y="14166"/>
                </a:lnTo>
                <a:lnTo>
                  <a:pt x="12508" y="13995"/>
                </a:lnTo>
                <a:lnTo>
                  <a:pt x="12816" y="13807"/>
                </a:lnTo>
                <a:lnTo>
                  <a:pt x="13106" y="13602"/>
                </a:lnTo>
                <a:lnTo>
                  <a:pt x="13329" y="13380"/>
                </a:lnTo>
                <a:lnTo>
                  <a:pt x="13568" y="13106"/>
                </a:lnTo>
                <a:lnTo>
                  <a:pt x="13790" y="12850"/>
                </a:lnTo>
                <a:lnTo>
                  <a:pt x="13961" y="12560"/>
                </a:lnTo>
                <a:lnTo>
                  <a:pt x="14115" y="12269"/>
                </a:lnTo>
                <a:lnTo>
                  <a:pt x="14217" y="11927"/>
                </a:lnTo>
                <a:lnTo>
                  <a:pt x="14320" y="11568"/>
                </a:lnTo>
                <a:lnTo>
                  <a:pt x="14388" y="11210"/>
                </a:lnTo>
                <a:lnTo>
                  <a:pt x="14388" y="10851"/>
                </a:lnTo>
                <a:lnTo>
                  <a:pt x="14388" y="10492"/>
                </a:lnTo>
                <a:lnTo>
                  <a:pt x="14320" y="10133"/>
                </a:lnTo>
                <a:lnTo>
                  <a:pt x="14217" y="9808"/>
                </a:lnTo>
                <a:lnTo>
                  <a:pt x="14115" y="9467"/>
                </a:lnTo>
                <a:lnTo>
                  <a:pt x="13961" y="9142"/>
                </a:lnTo>
                <a:lnTo>
                  <a:pt x="13790" y="8851"/>
                </a:lnTo>
                <a:lnTo>
                  <a:pt x="13568" y="8595"/>
                </a:lnTo>
                <a:lnTo>
                  <a:pt x="13329" y="8322"/>
                </a:lnTo>
                <a:lnTo>
                  <a:pt x="13106" y="8100"/>
                </a:lnTo>
                <a:lnTo>
                  <a:pt x="12816" y="7894"/>
                </a:lnTo>
                <a:lnTo>
                  <a:pt x="12508" y="7741"/>
                </a:lnTo>
                <a:lnTo>
                  <a:pt x="12218" y="7570"/>
                </a:lnTo>
                <a:lnTo>
                  <a:pt x="11893" y="7433"/>
                </a:lnTo>
                <a:lnTo>
                  <a:pt x="11534" y="7382"/>
                </a:lnTo>
                <a:lnTo>
                  <a:pt x="11175" y="7313"/>
                </a:lnTo>
                <a:lnTo>
                  <a:pt x="10817" y="7313"/>
                </a:lnTo>
                <a:lnTo>
                  <a:pt x="10441" y="7313"/>
                </a:lnTo>
                <a:lnTo>
                  <a:pt x="10082" y="7382"/>
                </a:lnTo>
                <a:lnTo>
                  <a:pt x="9757" y="7433"/>
                </a:lnTo>
                <a:lnTo>
                  <a:pt x="9432" y="7570"/>
                </a:lnTo>
                <a:lnTo>
                  <a:pt x="9142" y="7741"/>
                </a:lnTo>
                <a:lnTo>
                  <a:pt x="8834" y="7894"/>
                </a:lnTo>
                <a:lnTo>
                  <a:pt x="8544" y="8100"/>
                </a:lnTo>
                <a:lnTo>
                  <a:pt x="8287" y="8322"/>
                </a:lnTo>
                <a:lnTo>
                  <a:pt x="8048" y="8595"/>
                </a:lnTo>
                <a:lnTo>
                  <a:pt x="7860" y="8851"/>
                </a:lnTo>
                <a:lnTo>
                  <a:pt x="7689" y="9142"/>
                </a:lnTo>
                <a:lnTo>
                  <a:pt x="7536" y="9467"/>
                </a:lnTo>
                <a:lnTo>
                  <a:pt x="7399" y="9808"/>
                </a:lnTo>
                <a:lnTo>
                  <a:pt x="7331" y="10133"/>
                </a:lnTo>
                <a:lnTo>
                  <a:pt x="7262" y="10492"/>
                </a:lnTo>
                <a:lnTo>
                  <a:pt x="7262" y="10851"/>
                </a:lnTo>
                <a:lnTo>
                  <a:pt x="7262" y="11210"/>
                </a:lnTo>
                <a:lnTo>
                  <a:pt x="7331" y="11568"/>
                </a:lnTo>
                <a:lnTo>
                  <a:pt x="7399" y="11927"/>
                </a:lnTo>
                <a:lnTo>
                  <a:pt x="7536" y="12269"/>
                </a:lnTo>
                <a:lnTo>
                  <a:pt x="7689" y="12560"/>
                </a:lnTo>
                <a:lnTo>
                  <a:pt x="7860" y="12850"/>
                </a:lnTo>
                <a:lnTo>
                  <a:pt x="8048" y="13106"/>
                </a:lnTo>
                <a:lnTo>
                  <a:pt x="8287" y="13380"/>
                </a:lnTo>
                <a:lnTo>
                  <a:pt x="8544" y="13602"/>
                </a:lnTo>
                <a:lnTo>
                  <a:pt x="8834" y="13807"/>
                </a:lnTo>
                <a:lnTo>
                  <a:pt x="9142" y="13995"/>
                </a:lnTo>
                <a:lnTo>
                  <a:pt x="9432" y="14166"/>
                </a:lnTo>
                <a:lnTo>
                  <a:pt x="9757" y="14268"/>
                </a:lnTo>
                <a:lnTo>
                  <a:pt x="10082" y="14354"/>
                </a:lnTo>
                <a:lnTo>
                  <a:pt x="10441" y="14388"/>
                </a:lnTo>
                <a:lnTo>
                  <a:pt x="10817" y="14422"/>
                </a:lnTo>
                <a:close/>
              </a:path>
            </a:pathLst>
          </a:custGeom>
          <a:solidFill>
            <a:srgbClr val="C0C0C0"/>
          </a:solidFill>
          <a:ln w="9525">
            <a:miter lim="800000"/>
            <a:headEnd/>
            <a:tailEnd/>
          </a:ln>
          <a:effectLst/>
          <a:scene3d>
            <a:camera prst="orthographicFront"/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>
              <a:ln w="18000">
                <a:solidFill>
                  <a:srgbClr val="00FFFF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300" name="AutoShape 96"/>
          <p:cNvSpPr>
            <a:spLocks noEditPoints="1" noChangeArrowheads="1"/>
          </p:cNvSpPr>
          <p:nvPr/>
        </p:nvSpPr>
        <p:spPr bwMode="auto">
          <a:xfrm>
            <a:off x="28518671" y="23648134"/>
            <a:ext cx="228701" cy="19877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10800 h 21600"/>
              <a:gd name="T4" fmla="*/ 10800 w 21600"/>
              <a:gd name="T5" fmla="*/ 21600 h 21600"/>
              <a:gd name="T6" fmla="*/ 0 w 21600"/>
              <a:gd name="T7" fmla="*/ 10800 h 21600"/>
              <a:gd name="T8" fmla="*/ 4374 w 21600"/>
              <a:gd name="T9" fmla="*/ 3964 h 21600"/>
              <a:gd name="T10" fmla="*/ 17841 w 21600"/>
              <a:gd name="T11" fmla="*/ 1763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9689" y="1725"/>
                </a:moveTo>
                <a:lnTo>
                  <a:pt x="10304" y="85"/>
                </a:lnTo>
                <a:lnTo>
                  <a:pt x="11637" y="85"/>
                </a:lnTo>
                <a:lnTo>
                  <a:pt x="12303" y="1777"/>
                </a:lnTo>
                <a:lnTo>
                  <a:pt x="13072" y="1931"/>
                </a:lnTo>
                <a:lnTo>
                  <a:pt x="14303" y="598"/>
                </a:lnTo>
                <a:lnTo>
                  <a:pt x="15533" y="1110"/>
                </a:lnTo>
                <a:lnTo>
                  <a:pt x="15584" y="2905"/>
                </a:lnTo>
                <a:lnTo>
                  <a:pt x="16405" y="3520"/>
                </a:lnTo>
                <a:lnTo>
                  <a:pt x="17891" y="2751"/>
                </a:lnTo>
                <a:lnTo>
                  <a:pt x="18917" y="3674"/>
                </a:lnTo>
                <a:lnTo>
                  <a:pt x="18199" y="5314"/>
                </a:lnTo>
                <a:lnTo>
                  <a:pt x="18763" y="6083"/>
                </a:lnTo>
                <a:lnTo>
                  <a:pt x="20403" y="6032"/>
                </a:lnTo>
                <a:lnTo>
                  <a:pt x="20865" y="7211"/>
                </a:lnTo>
                <a:lnTo>
                  <a:pt x="19737" y="8185"/>
                </a:lnTo>
                <a:lnTo>
                  <a:pt x="20096" y="9723"/>
                </a:lnTo>
                <a:lnTo>
                  <a:pt x="21634" y="10287"/>
                </a:lnTo>
                <a:lnTo>
                  <a:pt x="21582" y="11620"/>
                </a:lnTo>
                <a:lnTo>
                  <a:pt x="20147" y="12184"/>
                </a:lnTo>
                <a:lnTo>
                  <a:pt x="19942" y="13158"/>
                </a:lnTo>
                <a:lnTo>
                  <a:pt x="21070" y="14234"/>
                </a:lnTo>
                <a:lnTo>
                  <a:pt x="20608" y="15362"/>
                </a:lnTo>
                <a:lnTo>
                  <a:pt x="19019" y="15465"/>
                </a:lnTo>
                <a:lnTo>
                  <a:pt x="18404" y="16439"/>
                </a:lnTo>
                <a:lnTo>
                  <a:pt x="19122" y="17925"/>
                </a:lnTo>
                <a:lnTo>
                  <a:pt x="18096" y="18797"/>
                </a:lnTo>
                <a:lnTo>
                  <a:pt x="16763" y="18284"/>
                </a:lnTo>
                <a:lnTo>
                  <a:pt x="15431" y="19002"/>
                </a:lnTo>
                <a:lnTo>
                  <a:pt x="15277" y="20848"/>
                </a:lnTo>
                <a:lnTo>
                  <a:pt x="14149" y="21155"/>
                </a:lnTo>
                <a:lnTo>
                  <a:pt x="13021" y="19925"/>
                </a:lnTo>
                <a:lnTo>
                  <a:pt x="12252" y="20181"/>
                </a:lnTo>
                <a:lnTo>
                  <a:pt x="11739" y="21668"/>
                </a:lnTo>
                <a:lnTo>
                  <a:pt x="10201" y="21668"/>
                </a:lnTo>
                <a:lnTo>
                  <a:pt x="9740" y="20130"/>
                </a:lnTo>
                <a:lnTo>
                  <a:pt x="8253" y="19771"/>
                </a:lnTo>
                <a:lnTo>
                  <a:pt x="7125" y="21001"/>
                </a:lnTo>
                <a:lnTo>
                  <a:pt x="5895" y="20489"/>
                </a:lnTo>
                <a:lnTo>
                  <a:pt x="5946" y="18592"/>
                </a:lnTo>
                <a:lnTo>
                  <a:pt x="5177" y="18131"/>
                </a:lnTo>
                <a:lnTo>
                  <a:pt x="3383" y="18848"/>
                </a:lnTo>
                <a:lnTo>
                  <a:pt x="2614" y="17874"/>
                </a:lnTo>
                <a:lnTo>
                  <a:pt x="3383" y="16182"/>
                </a:lnTo>
                <a:lnTo>
                  <a:pt x="2922" y="15465"/>
                </a:lnTo>
                <a:lnTo>
                  <a:pt x="922" y="15516"/>
                </a:lnTo>
                <a:lnTo>
                  <a:pt x="512" y="14234"/>
                </a:lnTo>
                <a:lnTo>
                  <a:pt x="1948" y="12901"/>
                </a:lnTo>
                <a:lnTo>
                  <a:pt x="1896" y="12184"/>
                </a:lnTo>
                <a:lnTo>
                  <a:pt x="0" y="11415"/>
                </a:lnTo>
                <a:lnTo>
                  <a:pt x="51" y="10031"/>
                </a:lnTo>
                <a:lnTo>
                  <a:pt x="1948" y="9313"/>
                </a:lnTo>
                <a:lnTo>
                  <a:pt x="2101" y="8595"/>
                </a:lnTo>
                <a:lnTo>
                  <a:pt x="615" y="7160"/>
                </a:lnTo>
                <a:lnTo>
                  <a:pt x="1127" y="5878"/>
                </a:lnTo>
                <a:lnTo>
                  <a:pt x="3178" y="5981"/>
                </a:lnTo>
                <a:lnTo>
                  <a:pt x="3588" y="5417"/>
                </a:lnTo>
                <a:lnTo>
                  <a:pt x="2819" y="3520"/>
                </a:lnTo>
                <a:lnTo>
                  <a:pt x="3742" y="2597"/>
                </a:lnTo>
                <a:lnTo>
                  <a:pt x="5536" y="3417"/>
                </a:lnTo>
                <a:lnTo>
                  <a:pt x="6049" y="3058"/>
                </a:lnTo>
                <a:lnTo>
                  <a:pt x="6100" y="1264"/>
                </a:lnTo>
                <a:lnTo>
                  <a:pt x="7228" y="700"/>
                </a:lnTo>
                <a:lnTo>
                  <a:pt x="8510" y="2033"/>
                </a:lnTo>
                <a:lnTo>
                  <a:pt x="9689" y="1725"/>
                </a:lnTo>
                <a:close/>
                <a:moveTo>
                  <a:pt x="10817" y="14422"/>
                </a:moveTo>
                <a:lnTo>
                  <a:pt x="11175" y="14388"/>
                </a:lnTo>
                <a:lnTo>
                  <a:pt x="11534" y="14354"/>
                </a:lnTo>
                <a:lnTo>
                  <a:pt x="11893" y="14268"/>
                </a:lnTo>
                <a:lnTo>
                  <a:pt x="12218" y="14166"/>
                </a:lnTo>
                <a:lnTo>
                  <a:pt x="12508" y="13995"/>
                </a:lnTo>
                <a:lnTo>
                  <a:pt x="12816" y="13807"/>
                </a:lnTo>
                <a:lnTo>
                  <a:pt x="13106" y="13602"/>
                </a:lnTo>
                <a:lnTo>
                  <a:pt x="13329" y="13380"/>
                </a:lnTo>
                <a:lnTo>
                  <a:pt x="13568" y="13106"/>
                </a:lnTo>
                <a:lnTo>
                  <a:pt x="13790" y="12850"/>
                </a:lnTo>
                <a:lnTo>
                  <a:pt x="13961" y="12560"/>
                </a:lnTo>
                <a:lnTo>
                  <a:pt x="14115" y="12269"/>
                </a:lnTo>
                <a:lnTo>
                  <a:pt x="14217" y="11927"/>
                </a:lnTo>
                <a:lnTo>
                  <a:pt x="14320" y="11568"/>
                </a:lnTo>
                <a:lnTo>
                  <a:pt x="14388" y="11210"/>
                </a:lnTo>
                <a:lnTo>
                  <a:pt x="14388" y="10851"/>
                </a:lnTo>
                <a:lnTo>
                  <a:pt x="14388" y="10492"/>
                </a:lnTo>
                <a:lnTo>
                  <a:pt x="14320" y="10133"/>
                </a:lnTo>
                <a:lnTo>
                  <a:pt x="14217" y="9808"/>
                </a:lnTo>
                <a:lnTo>
                  <a:pt x="14115" y="9467"/>
                </a:lnTo>
                <a:lnTo>
                  <a:pt x="13961" y="9142"/>
                </a:lnTo>
                <a:lnTo>
                  <a:pt x="13790" y="8851"/>
                </a:lnTo>
                <a:lnTo>
                  <a:pt x="13568" y="8595"/>
                </a:lnTo>
                <a:lnTo>
                  <a:pt x="13329" y="8322"/>
                </a:lnTo>
                <a:lnTo>
                  <a:pt x="13106" y="8100"/>
                </a:lnTo>
                <a:lnTo>
                  <a:pt x="12816" y="7894"/>
                </a:lnTo>
                <a:lnTo>
                  <a:pt x="12508" y="7741"/>
                </a:lnTo>
                <a:lnTo>
                  <a:pt x="12218" y="7570"/>
                </a:lnTo>
                <a:lnTo>
                  <a:pt x="11893" y="7433"/>
                </a:lnTo>
                <a:lnTo>
                  <a:pt x="11534" y="7382"/>
                </a:lnTo>
                <a:lnTo>
                  <a:pt x="11175" y="7313"/>
                </a:lnTo>
                <a:lnTo>
                  <a:pt x="10817" y="7313"/>
                </a:lnTo>
                <a:lnTo>
                  <a:pt x="10441" y="7313"/>
                </a:lnTo>
                <a:lnTo>
                  <a:pt x="10082" y="7382"/>
                </a:lnTo>
                <a:lnTo>
                  <a:pt x="9757" y="7433"/>
                </a:lnTo>
                <a:lnTo>
                  <a:pt x="9432" y="7570"/>
                </a:lnTo>
                <a:lnTo>
                  <a:pt x="9142" y="7741"/>
                </a:lnTo>
                <a:lnTo>
                  <a:pt x="8834" y="7894"/>
                </a:lnTo>
                <a:lnTo>
                  <a:pt x="8544" y="8100"/>
                </a:lnTo>
                <a:lnTo>
                  <a:pt x="8287" y="8322"/>
                </a:lnTo>
                <a:lnTo>
                  <a:pt x="8048" y="8595"/>
                </a:lnTo>
                <a:lnTo>
                  <a:pt x="7860" y="8851"/>
                </a:lnTo>
                <a:lnTo>
                  <a:pt x="7689" y="9142"/>
                </a:lnTo>
                <a:lnTo>
                  <a:pt x="7536" y="9467"/>
                </a:lnTo>
                <a:lnTo>
                  <a:pt x="7399" y="9808"/>
                </a:lnTo>
                <a:lnTo>
                  <a:pt x="7331" y="10133"/>
                </a:lnTo>
                <a:lnTo>
                  <a:pt x="7262" y="10492"/>
                </a:lnTo>
                <a:lnTo>
                  <a:pt x="7262" y="10851"/>
                </a:lnTo>
                <a:lnTo>
                  <a:pt x="7262" y="11210"/>
                </a:lnTo>
                <a:lnTo>
                  <a:pt x="7331" y="11568"/>
                </a:lnTo>
                <a:lnTo>
                  <a:pt x="7399" y="11927"/>
                </a:lnTo>
                <a:lnTo>
                  <a:pt x="7536" y="12269"/>
                </a:lnTo>
                <a:lnTo>
                  <a:pt x="7689" y="12560"/>
                </a:lnTo>
                <a:lnTo>
                  <a:pt x="7860" y="12850"/>
                </a:lnTo>
                <a:lnTo>
                  <a:pt x="8048" y="13106"/>
                </a:lnTo>
                <a:lnTo>
                  <a:pt x="8287" y="13380"/>
                </a:lnTo>
                <a:lnTo>
                  <a:pt x="8544" y="13602"/>
                </a:lnTo>
                <a:lnTo>
                  <a:pt x="8834" y="13807"/>
                </a:lnTo>
                <a:lnTo>
                  <a:pt x="9142" y="13995"/>
                </a:lnTo>
                <a:lnTo>
                  <a:pt x="9432" y="14166"/>
                </a:lnTo>
                <a:lnTo>
                  <a:pt x="9757" y="14268"/>
                </a:lnTo>
                <a:lnTo>
                  <a:pt x="10082" y="14354"/>
                </a:lnTo>
                <a:lnTo>
                  <a:pt x="10441" y="14388"/>
                </a:lnTo>
                <a:lnTo>
                  <a:pt x="10817" y="14422"/>
                </a:lnTo>
                <a:close/>
              </a:path>
            </a:pathLst>
          </a:custGeom>
          <a:solidFill>
            <a:srgbClr val="C0C0C0"/>
          </a:solidFill>
          <a:ln w="9525">
            <a:miter lim="800000"/>
            <a:headEnd/>
            <a:tailEnd/>
          </a:ln>
          <a:effectLst/>
          <a:scene3d>
            <a:camera prst="orthographicFront"/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>
              <a:ln w="18000">
                <a:solidFill>
                  <a:srgbClr val="00FFFF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301" name="AutoShape 96"/>
          <p:cNvSpPr>
            <a:spLocks noEditPoints="1" noChangeArrowheads="1"/>
          </p:cNvSpPr>
          <p:nvPr/>
        </p:nvSpPr>
        <p:spPr bwMode="auto">
          <a:xfrm>
            <a:off x="28460782" y="23240420"/>
            <a:ext cx="228701" cy="19877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10800 h 21600"/>
              <a:gd name="T4" fmla="*/ 10800 w 21600"/>
              <a:gd name="T5" fmla="*/ 21600 h 21600"/>
              <a:gd name="T6" fmla="*/ 0 w 21600"/>
              <a:gd name="T7" fmla="*/ 10800 h 21600"/>
              <a:gd name="T8" fmla="*/ 4374 w 21600"/>
              <a:gd name="T9" fmla="*/ 3964 h 21600"/>
              <a:gd name="T10" fmla="*/ 17841 w 21600"/>
              <a:gd name="T11" fmla="*/ 1763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9689" y="1725"/>
                </a:moveTo>
                <a:lnTo>
                  <a:pt x="10304" y="85"/>
                </a:lnTo>
                <a:lnTo>
                  <a:pt x="11637" y="85"/>
                </a:lnTo>
                <a:lnTo>
                  <a:pt x="12303" y="1777"/>
                </a:lnTo>
                <a:lnTo>
                  <a:pt x="13072" y="1931"/>
                </a:lnTo>
                <a:lnTo>
                  <a:pt x="14303" y="598"/>
                </a:lnTo>
                <a:lnTo>
                  <a:pt x="15533" y="1110"/>
                </a:lnTo>
                <a:lnTo>
                  <a:pt x="15584" y="2905"/>
                </a:lnTo>
                <a:lnTo>
                  <a:pt x="16405" y="3520"/>
                </a:lnTo>
                <a:lnTo>
                  <a:pt x="17891" y="2751"/>
                </a:lnTo>
                <a:lnTo>
                  <a:pt x="18917" y="3674"/>
                </a:lnTo>
                <a:lnTo>
                  <a:pt x="18199" y="5314"/>
                </a:lnTo>
                <a:lnTo>
                  <a:pt x="18763" y="6083"/>
                </a:lnTo>
                <a:lnTo>
                  <a:pt x="20403" y="6032"/>
                </a:lnTo>
                <a:lnTo>
                  <a:pt x="20865" y="7211"/>
                </a:lnTo>
                <a:lnTo>
                  <a:pt x="19737" y="8185"/>
                </a:lnTo>
                <a:lnTo>
                  <a:pt x="20096" y="9723"/>
                </a:lnTo>
                <a:lnTo>
                  <a:pt x="21634" y="10287"/>
                </a:lnTo>
                <a:lnTo>
                  <a:pt x="21582" y="11620"/>
                </a:lnTo>
                <a:lnTo>
                  <a:pt x="20147" y="12184"/>
                </a:lnTo>
                <a:lnTo>
                  <a:pt x="19942" y="13158"/>
                </a:lnTo>
                <a:lnTo>
                  <a:pt x="21070" y="14234"/>
                </a:lnTo>
                <a:lnTo>
                  <a:pt x="20608" y="15362"/>
                </a:lnTo>
                <a:lnTo>
                  <a:pt x="19019" y="15465"/>
                </a:lnTo>
                <a:lnTo>
                  <a:pt x="18404" y="16439"/>
                </a:lnTo>
                <a:lnTo>
                  <a:pt x="19122" y="17925"/>
                </a:lnTo>
                <a:lnTo>
                  <a:pt x="18096" y="18797"/>
                </a:lnTo>
                <a:lnTo>
                  <a:pt x="16763" y="18284"/>
                </a:lnTo>
                <a:lnTo>
                  <a:pt x="15431" y="19002"/>
                </a:lnTo>
                <a:lnTo>
                  <a:pt x="15277" y="20848"/>
                </a:lnTo>
                <a:lnTo>
                  <a:pt x="14149" y="21155"/>
                </a:lnTo>
                <a:lnTo>
                  <a:pt x="13021" y="19925"/>
                </a:lnTo>
                <a:lnTo>
                  <a:pt x="12252" y="20181"/>
                </a:lnTo>
                <a:lnTo>
                  <a:pt x="11739" y="21668"/>
                </a:lnTo>
                <a:lnTo>
                  <a:pt x="10201" y="21668"/>
                </a:lnTo>
                <a:lnTo>
                  <a:pt x="9740" y="20130"/>
                </a:lnTo>
                <a:lnTo>
                  <a:pt x="8253" y="19771"/>
                </a:lnTo>
                <a:lnTo>
                  <a:pt x="7125" y="21001"/>
                </a:lnTo>
                <a:lnTo>
                  <a:pt x="5895" y="20489"/>
                </a:lnTo>
                <a:lnTo>
                  <a:pt x="5946" y="18592"/>
                </a:lnTo>
                <a:lnTo>
                  <a:pt x="5177" y="18131"/>
                </a:lnTo>
                <a:lnTo>
                  <a:pt x="3383" y="18848"/>
                </a:lnTo>
                <a:lnTo>
                  <a:pt x="2614" y="17874"/>
                </a:lnTo>
                <a:lnTo>
                  <a:pt x="3383" y="16182"/>
                </a:lnTo>
                <a:lnTo>
                  <a:pt x="2922" y="15465"/>
                </a:lnTo>
                <a:lnTo>
                  <a:pt x="922" y="15516"/>
                </a:lnTo>
                <a:lnTo>
                  <a:pt x="512" y="14234"/>
                </a:lnTo>
                <a:lnTo>
                  <a:pt x="1948" y="12901"/>
                </a:lnTo>
                <a:lnTo>
                  <a:pt x="1896" y="12184"/>
                </a:lnTo>
                <a:lnTo>
                  <a:pt x="0" y="11415"/>
                </a:lnTo>
                <a:lnTo>
                  <a:pt x="51" y="10031"/>
                </a:lnTo>
                <a:lnTo>
                  <a:pt x="1948" y="9313"/>
                </a:lnTo>
                <a:lnTo>
                  <a:pt x="2101" y="8595"/>
                </a:lnTo>
                <a:lnTo>
                  <a:pt x="615" y="7160"/>
                </a:lnTo>
                <a:lnTo>
                  <a:pt x="1127" y="5878"/>
                </a:lnTo>
                <a:lnTo>
                  <a:pt x="3178" y="5981"/>
                </a:lnTo>
                <a:lnTo>
                  <a:pt x="3588" y="5417"/>
                </a:lnTo>
                <a:lnTo>
                  <a:pt x="2819" y="3520"/>
                </a:lnTo>
                <a:lnTo>
                  <a:pt x="3742" y="2597"/>
                </a:lnTo>
                <a:lnTo>
                  <a:pt x="5536" y="3417"/>
                </a:lnTo>
                <a:lnTo>
                  <a:pt x="6049" y="3058"/>
                </a:lnTo>
                <a:lnTo>
                  <a:pt x="6100" y="1264"/>
                </a:lnTo>
                <a:lnTo>
                  <a:pt x="7228" y="700"/>
                </a:lnTo>
                <a:lnTo>
                  <a:pt x="8510" y="2033"/>
                </a:lnTo>
                <a:lnTo>
                  <a:pt x="9689" y="1725"/>
                </a:lnTo>
                <a:close/>
                <a:moveTo>
                  <a:pt x="10817" y="14422"/>
                </a:moveTo>
                <a:lnTo>
                  <a:pt x="11175" y="14388"/>
                </a:lnTo>
                <a:lnTo>
                  <a:pt x="11534" y="14354"/>
                </a:lnTo>
                <a:lnTo>
                  <a:pt x="11893" y="14268"/>
                </a:lnTo>
                <a:lnTo>
                  <a:pt x="12218" y="14166"/>
                </a:lnTo>
                <a:lnTo>
                  <a:pt x="12508" y="13995"/>
                </a:lnTo>
                <a:lnTo>
                  <a:pt x="12816" y="13807"/>
                </a:lnTo>
                <a:lnTo>
                  <a:pt x="13106" y="13602"/>
                </a:lnTo>
                <a:lnTo>
                  <a:pt x="13329" y="13380"/>
                </a:lnTo>
                <a:lnTo>
                  <a:pt x="13568" y="13106"/>
                </a:lnTo>
                <a:lnTo>
                  <a:pt x="13790" y="12850"/>
                </a:lnTo>
                <a:lnTo>
                  <a:pt x="13961" y="12560"/>
                </a:lnTo>
                <a:lnTo>
                  <a:pt x="14115" y="12269"/>
                </a:lnTo>
                <a:lnTo>
                  <a:pt x="14217" y="11927"/>
                </a:lnTo>
                <a:lnTo>
                  <a:pt x="14320" y="11568"/>
                </a:lnTo>
                <a:lnTo>
                  <a:pt x="14388" y="11210"/>
                </a:lnTo>
                <a:lnTo>
                  <a:pt x="14388" y="10851"/>
                </a:lnTo>
                <a:lnTo>
                  <a:pt x="14388" y="10492"/>
                </a:lnTo>
                <a:lnTo>
                  <a:pt x="14320" y="10133"/>
                </a:lnTo>
                <a:lnTo>
                  <a:pt x="14217" y="9808"/>
                </a:lnTo>
                <a:lnTo>
                  <a:pt x="14115" y="9467"/>
                </a:lnTo>
                <a:lnTo>
                  <a:pt x="13961" y="9142"/>
                </a:lnTo>
                <a:lnTo>
                  <a:pt x="13790" y="8851"/>
                </a:lnTo>
                <a:lnTo>
                  <a:pt x="13568" y="8595"/>
                </a:lnTo>
                <a:lnTo>
                  <a:pt x="13329" y="8322"/>
                </a:lnTo>
                <a:lnTo>
                  <a:pt x="13106" y="8100"/>
                </a:lnTo>
                <a:lnTo>
                  <a:pt x="12816" y="7894"/>
                </a:lnTo>
                <a:lnTo>
                  <a:pt x="12508" y="7741"/>
                </a:lnTo>
                <a:lnTo>
                  <a:pt x="12218" y="7570"/>
                </a:lnTo>
                <a:lnTo>
                  <a:pt x="11893" y="7433"/>
                </a:lnTo>
                <a:lnTo>
                  <a:pt x="11534" y="7382"/>
                </a:lnTo>
                <a:lnTo>
                  <a:pt x="11175" y="7313"/>
                </a:lnTo>
                <a:lnTo>
                  <a:pt x="10817" y="7313"/>
                </a:lnTo>
                <a:lnTo>
                  <a:pt x="10441" y="7313"/>
                </a:lnTo>
                <a:lnTo>
                  <a:pt x="10082" y="7382"/>
                </a:lnTo>
                <a:lnTo>
                  <a:pt x="9757" y="7433"/>
                </a:lnTo>
                <a:lnTo>
                  <a:pt x="9432" y="7570"/>
                </a:lnTo>
                <a:lnTo>
                  <a:pt x="9142" y="7741"/>
                </a:lnTo>
                <a:lnTo>
                  <a:pt x="8834" y="7894"/>
                </a:lnTo>
                <a:lnTo>
                  <a:pt x="8544" y="8100"/>
                </a:lnTo>
                <a:lnTo>
                  <a:pt x="8287" y="8322"/>
                </a:lnTo>
                <a:lnTo>
                  <a:pt x="8048" y="8595"/>
                </a:lnTo>
                <a:lnTo>
                  <a:pt x="7860" y="8851"/>
                </a:lnTo>
                <a:lnTo>
                  <a:pt x="7689" y="9142"/>
                </a:lnTo>
                <a:lnTo>
                  <a:pt x="7536" y="9467"/>
                </a:lnTo>
                <a:lnTo>
                  <a:pt x="7399" y="9808"/>
                </a:lnTo>
                <a:lnTo>
                  <a:pt x="7331" y="10133"/>
                </a:lnTo>
                <a:lnTo>
                  <a:pt x="7262" y="10492"/>
                </a:lnTo>
                <a:lnTo>
                  <a:pt x="7262" y="10851"/>
                </a:lnTo>
                <a:lnTo>
                  <a:pt x="7262" y="11210"/>
                </a:lnTo>
                <a:lnTo>
                  <a:pt x="7331" y="11568"/>
                </a:lnTo>
                <a:lnTo>
                  <a:pt x="7399" y="11927"/>
                </a:lnTo>
                <a:lnTo>
                  <a:pt x="7536" y="12269"/>
                </a:lnTo>
                <a:lnTo>
                  <a:pt x="7689" y="12560"/>
                </a:lnTo>
                <a:lnTo>
                  <a:pt x="7860" y="12850"/>
                </a:lnTo>
                <a:lnTo>
                  <a:pt x="8048" y="13106"/>
                </a:lnTo>
                <a:lnTo>
                  <a:pt x="8287" y="13380"/>
                </a:lnTo>
                <a:lnTo>
                  <a:pt x="8544" y="13602"/>
                </a:lnTo>
                <a:lnTo>
                  <a:pt x="8834" y="13807"/>
                </a:lnTo>
                <a:lnTo>
                  <a:pt x="9142" y="13995"/>
                </a:lnTo>
                <a:lnTo>
                  <a:pt x="9432" y="14166"/>
                </a:lnTo>
                <a:lnTo>
                  <a:pt x="9757" y="14268"/>
                </a:lnTo>
                <a:lnTo>
                  <a:pt x="10082" y="14354"/>
                </a:lnTo>
                <a:lnTo>
                  <a:pt x="10441" y="14388"/>
                </a:lnTo>
                <a:lnTo>
                  <a:pt x="10817" y="14422"/>
                </a:lnTo>
                <a:close/>
              </a:path>
            </a:pathLst>
          </a:custGeom>
          <a:solidFill>
            <a:srgbClr val="C0C0C0"/>
          </a:solidFill>
          <a:ln w="9525">
            <a:miter lim="800000"/>
            <a:headEnd/>
            <a:tailEnd/>
          </a:ln>
          <a:effectLst/>
          <a:scene3d>
            <a:camera prst="orthographicFront"/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>
              <a:ln w="18000">
                <a:solidFill>
                  <a:srgbClr val="00FFFF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302" name="AutoShape 96"/>
          <p:cNvSpPr>
            <a:spLocks noEditPoints="1" noChangeArrowheads="1"/>
          </p:cNvSpPr>
          <p:nvPr/>
        </p:nvSpPr>
        <p:spPr bwMode="auto">
          <a:xfrm>
            <a:off x="25625695" y="25646023"/>
            <a:ext cx="365943" cy="311926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10800 h 21600"/>
              <a:gd name="T4" fmla="*/ 10800 w 21600"/>
              <a:gd name="T5" fmla="*/ 21600 h 21600"/>
              <a:gd name="T6" fmla="*/ 0 w 21600"/>
              <a:gd name="T7" fmla="*/ 10800 h 21600"/>
              <a:gd name="T8" fmla="*/ 4374 w 21600"/>
              <a:gd name="T9" fmla="*/ 3964 h 21600"/>
              <a:gd name="T10" fmla="*/ 17841 w 21600"/>
              <a:gd name="T11" fmla="*/ 1763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9689" y="1725"/>
                </a:moveTo>
                <a:lnTo>
                  <a:pt x="10304" y="85"/>
                </a:lnTo>
                <a:lnTo>
                  <a:pt x="11637" y="85"/>
                </a:lnTo>
                <a:lnTo>
                  <a:pt x="12303" y="1777"/>
                </a:lnTo>
                <a:lnTo>
                  <a:pt x="13072" y="1931"/>
                </a:lnTo>
                <a:lnTo>
                  <a:pt x="14303" y="598"/>
                </a:lnTo>
                <a:lnTo>
                  <a:pt x="15533" y="1110"/>
                </a:lnTo>
                <a:lnTo>
                  <a:pt x="15584" y="2905"/>
                </a:lnTo>
                <a:lnTo>
                  <a:pt x="16405" y="3520"/>
                </a:lnTo>
                <a:lnTo>
                  <a:pt x="17891" y="2751"/>
                </a:lnTo>
                <a:lnTo>
                  <a:pt x="18917" y="3674"/>
                </a:lnTo>
                <a:lnTo>
                  <a:pt x="18199" y="5314"/>
                </a:lnTo>
                <a:lnTo>
                  <a:pt x="18763" y="6083"/>
                </a:lnTo>
                <a:lnTo>
                  <a:pt x="20403" y="6032"/>
                </a:lnTo>
                <a:lnTo>
                  <a:pt x="20865" y="7211"/>
                </a:lnTo>
                <a:lnTo>
                  <a:pt x="19737" y="8185"/>
                </a:lnTo>
                <a:lnTo>
                  <a:pt x="20096" y="9723"/>
                </a:lnTo>
                <a:lnTo>
                  <a:pt x="21634" y="10287"/>
                </a:lnTo>
                <a:lnTo>
                  <a:pt x="21582" y="11620"/>
                </a:lnTo>
                <a:lnTo>
                  <a:pt x="20147" y="12184"/>
                </a:lnTo>
                <a:lnTo>
                  <a:pt x="19942" y="13158"/>
                </a:lnTo>
                <a:lnTo>
                  <a:pt x="21070" y="14234"/>
                </a:lnTo>
                <a:lnTo>
                  <a:pt x="20608" y="15362"/>
                </a:lnTo>
                <a:lnTo>
                  <a:pt x="19019" y="15465"/>
                </a:lnTo>
                <a:lnTo>
                  <a:pt x="18404" y="16439"/>
                </a:lnTo>
                <a:lnTo>
                  <a:pt x="19122" y="17925"/>
                </a:lnTo>
                <a:lnTo>
                  <a:pt x="18096" y="18797"/>
                </a:lnTo>
                <a:lnTo>
                  <a:pt x="16763" y="18284"/>
                </a:lnTo>
                <a:lnTo>
                  <a:pt x="15431" y="19002"/>
                </a:lnTo>
                <a:lnTo>
                  <a:pt x="15277" y="20848"/>
                </a:lnTo>
                <a:lnTo>
                  <a:pt x="14149" y="21155"/>
                </a:lnTo>
                <a:lnTo>
                  <a:pt x="13021" y="19925"/>
                </a:lnTo>
                <a:lnTo>
                  <a:pt x="12252" y="20181"/>
                </a:lnTo>
                <a:lnTo>
                  <a:pt x="11739" y="21668"/>
                </a:lnTo>
                <a:lnTo>
                  <a:pt x="10201" y="21668"/>
                </a:lnTo>
                <a:lnTo>
                  <a:pt x="9740" y="20130"/>
                </a:lnTo>
                <a:lnTo>
                  <a:pt x="8253" y="19771"/>
                </a:lnTo>
                <a:lnTo>
                  <a:pt x="7125" y="21001"/>
                </a:lnTo>
                <a:lnTo>
                  <a:pt x="5895" y="20489"/>
                </a:lnTo>
                <a:lnTo>
                  <a:pt x="5946" y="18592"/>
                </a:lnTo>
                <a:lnTo>
                  <a:pt x="5177" y="18131"/>
                </a:lnTo>
                <a:lnTo>
                  <a:pt x="3383" y="18848"/>
                </a:lnTo>
                <a:lnTo>
                  <a:pt x="2614" y="17874"/>
                </a:lnTo>
                <a:lnTo>
                  <a:pt x="3383" y="16182"/>
                </a:lnTo>
                <a:lnTo>
                  <a:pt x="2922" y="15465"/>
                </a:lnTo>
                <a:lnTo>
                  <a:pt x="922" y="15516"/>
                </a:lnTo>
                <a:lnTo>
                  <a:pt x="512" y="14234"/>
                </a:lnTo>
                <a:lnTo>
                  <a:pt x="1948" y="12901"/>
                </a:lnTo>
                <a:lnTo>
                  <a:pt x="1896" y="12184"/>
                </a:lnTo>
                <a:lnTo>
                  <a:pt x="0" y="11415"/>
                </a:lnTo>
                <a:lnTo>
                  <a:pt x="51" y="10031"/>
                </a:lnTo>
                <a:lnTo>
                  <a:pt x="1948" y="9313"/>
                </a:lnTo>
                <a:lnTo>
                  <a:pt x="2101" y="8595"/>
                </a:lnTo>
                <a:lnTo>
                  <a:pt x="615" y="7160"/>
                </a:lnTo>
                <a:lnTo>
                  <a:pt x="1127" y="5878"/>
                </a:lnTo>
                <a:lnTo>
                  <a:pt x="3178" y="5981"/>
                </a:lnTo>
                <a:lnTo>
                  <a:pt x="3588" y="5417"/>
                </a:lnTo>
                <a:lnTo>
                  <a:pt x="2819" y="3520"/>
                </a:lnTo>
                <a:lnTo>
                  <a:pt x="3742" y="2597"/>
                </a:lnTo>
                <a:lnTo>
                  <a:pt x="5536" y="3417"/>
                </a:lnTo>
                <a:lnTo>
                  <a:pt x="6049" y="3058"/>
                </a:lnTo>
                <a:lnTo>
                  <a:pt x="6100" y="1264"/>
                </a:lnTo>
                <a:lnTo>
                  <a:pt x="7228" y="700"/>
                </a:lnTo>
                <a:lnTo>
                  <a:pt x="8510" y="2033"/>
                </a:lnTo>
                <a:lnTo>
                  <a:pt x="9689" y="1725"/>
                </a:lnTo>
                <a:close/>
                <a:moveTo>
                  <a:pt x="10817" y="14422"/>
                </a:moveTo>
                <a:lnTo>
                  <a:pt x="11175" y="14388"/>
                </a:lnTo>
                <a:lnTo>
                  <a:pt x="11534" y="14354"/>
                </a:lnTo>
                <a:lnTo>
                  <a:pt x="11893" y="14268"/>
                </a:lnTo>
                <a:lnTo>
                  <a:pt x="12218" y="14166"/>
                </a:lnTo>
                <a:lnTo>
                  <a:pt x="12508" y="13995"/>
                </a:lnTo>
                <a:lnTo>
                  <a:pt x="12816" y="13807"/>
                </a:lnTo>
                <a:lnTo>
                  <a:pt x="13106" y="13602"/>
                </a:lnTo>
                <a:lnTo>
                  <a:pt x="13329" y="13380"/>
                </a:lnTo>
                <a:lnTo>
                  <a:pt x="13568" y="13106"/>
                </a:lnTo>
                <a:lnTo>
                  <a:pt x="13790" y="12850"/>
                </a:lnTo>
                <a:lnTo>
                  <a:pt x="13961" y="12560"/>
                </a:lnTo>
                <a:lnTo>
                  <a:pt x="14115" y="12269"/>
                </a:lnTo>
                <a:lnTo>
                  <a:pt x="14217" y="11927"/>
                </a:lnTo>
                <a:lnTo>
                  <a:pt x="14320" y="11568"/>
                </a:lnTo>
                <a:lnTo>
                  <a:pt x="14388" y="11210"/>
                </a:lnTo>
                <a:lnTo>
                  <a:pt x="14388" y="10851"/>
                </a:lnTo>
                <a:lnTo>
                  <a:pt x="14388" y="10492"/>
                </a:lnTo>
                <a:lnTo>
                  <a:pt x="14320" y="10133"/>
                </a:lnTo>
                <a:lnTo>
                  <a:pt x="14217" y="9808"/>
                </a:lnTo>
                <a:lnTo>
                  <a:pt x="14115" y="9467"/>
                </a:lnTo>
                <a:lnTo>
                  <a:pt x="13961" y="9142"/>
                </a:lnTo>
                <a:lnTo>
                  <a:pt x="13790" y="8851"/>
                </a:lnTo>
                <a:lnTo>
                  <a:pt x="13568" y="8595"/>
                </a:lnTo>
                <a:lnTo>
                  <a:pt x="13329" y="8322"/>
                </a:lnTo>
                <a:lnTo>
                  <a:pt x="13106" y="8100"/>
                </a:lnTo>
                <a:lnTo>
                  <a:pt x="12816" y="7894"/>
                </a:lnTo>
                <a:lnTo>
                  <a:pt x="12508" y="7741"/>
                </a:lnTo>
                <a:lnTo>
                  <a:pt x="12218" y="7570"/>
                </a:lnTo>
                <a:lnTo>
                  <a:pt x="11893" y="7433"/>
                </a:lnTo>
                <a:lnTo>
                  <a:pt x="11534" y="7382"/>
                </a:lnTo>
                <a:lnTo>
                  <a:pt x="11175" y="7313"/>
                </a:lnTo>
                <a:lnTo>
                  <a:pt x="10817" y="7313"/>
                </a:lnTo>
                <a:lnTo>
                  <a:pt x="10441" y="7313"/>
                </a:lnTo>
                <a:lnTo>
                  <a:pt x="10082" y="7382"/>
                </a:lnTo>
                <a:lnTo>
                  <a:pt x="9757" y="7433"/>
                </a:lnTo>
                <a:lnTo>
                  <a:pt x="9432" y="7570"/>
                </a:lnTo>
                <a:lnTo>
                  <a:pt x="9142" y="7741"/>
                </a:lnTo>
                <a:lnTo>
                  <a:pt x="8834" y="7894"/>
                </a:lnTo>
                <a:lnTo>
                  <a:pt x="8544" y="8100"/>
                </a:lnTo>
                <a:lnTo>
                  <a:pt x="8287" y="8322"/>
                </a:lnTo>
                <a:lnTo>
                  <a:pt x="8048" y="8595"/>
                </a:lnTo>
                <a:lnTo>
                  <a:pt x="7860" y="8851"/>
                </a:lnTo>
                <a:lnTo>
                  <a:pt x="7689" y="9142"/>
                </a:lnTo>
                <a:lnTo>
                  <a:pt x="7536" y="9467"/>
                </a:lnTo>
                <a:lnTo>
                  <a:pt x="7399" y="9808"/>
                </a:lnTo>
                <a:lnTo>
                  <a:pt x="7331" y="10133"/>
                </a:lnTo>
                <a:lnTo>
                  <a:pt x="7262" y="10492"/>
                </a:lnTo>
                <a:lnTo>
                  <a:pt x="7262" y="10851"/>
                </a:lnTo>
                <a:lnTo>
                  <a:pt x="7262" y="11210"/>
                </a:lnTo>
                <a:lnTo>
                  <a:pt x="7331" y="11568"/>
                </a:lnTo>
                <a:lnTo>
                  <a:pt x="7399" y="11927"/>
                </a:lnTo>
                <a:lnTo>
                  <a:pt x="7536" y="12269"/>
                </a:lnTo>
                <a:lnTo>
                  <a:pt x="7689" y="12560"/>
                </a:lnTo>
                <a:lnTo>
                  <a:pt x="7860" y="12850"/>
                </a:lnTo>
                <a:lnTo>
                  <a:pt x="8048" y="13106"/>
                </a:lnTo>
                <a:lnTo>
                  <a:pt x="8287" y="13380"/>
                </a:lnTo>
                <a:lnTo>
                  <a:pt x="8544" y="13602"/>
                </a:lnTo>
                <a:lnTo>
                  <a:pt x="8834" y="13807"/>
                </a:lnTo>
                <a:lnTo>
                  <a:pt x="9142" y="13995"/>
                </a:lnTo>
                <a:lnTo>
                  <a:pt x="9432" y="14166"/>
                </a:lnTo>
                <a:lnTo>
                  <a:pt x="9757" y="14268"/>
                </a:lnTo>
                <a:lnTo>
                  <a:pt x="10082" y="14354"/>
                </a:lnTo>
                <a:lnTo>
                  <a:pt x="10441" y="14388"/>
                </a:lnTo>
                <a:lnTo>
                  <a:pt x="10817" y="14422"/>
                </a:lnTo>
                <a:close/>
              </a:path>
            </a:pathLst>
          </a:custGeom>
          <a:solidFill>
            <a:srgbClr val="C0C0C0"/>
          </a:solidFill>
          <a:ln w="9525">
            <a:miter lim="800000"/>
            <a:headEnd/>
            <a:tailEnd/>
          </a:ln>
          <a:effectLst/>
          <a:scene3d>
            <a:camera prst="orthographicFront"/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>
              <a:ln w="18000">
                <a:solidFill>
                  <a:srgbClr val="00FFFF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303" name="AutoShape 96"/>
          <p:cNvSpPr>
            <a:spLocks noEditPoints="1" noChangeArrowheads="1"/>
          </p:cNvSpPr>
          <p:nvPr/>
        </p:nvSpPr>
        <p:spPr bwMode="auto">
          <a:xfrm>
            <a:off x="25895374" y="25881295"/>
            <a:ext cx="228701" cy="19877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10800 h 21600"/>
              <a:gd name="T4" fmla="*/ 10800 w 21600"/>
              <a:gd name="T5" fmla="*/ 21600 h 21600"/>
              <a:gd name="T6" fmla="*/ 0 w 21600"/>
              <a:gd name="T7" fmla="*/ 10800 h 21600"/>
              <a:gd name="T8" fmla="*/ 4374 w 21600"/>
              <a:gd name="T9" fmla="*/ 3964 h 21600"/>
              <a:gd name="T10" fmla="*/ 17841 w 21600"/>
              <a:gd name="T11" fmla="*/ 1763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9689" y="1725"/>
                </a:moveTo>
                <a:lnTo>
                  <a:pt x="10304" y="85"/>
                </a:lnTo>
                <a:lnTo>
                  <a:pt x="11637" y="85"/>
                </a:lnTo>
                <a:lnTo>
                  <a:pt x="12303" y="1777"/>
                </a:lnTo>
                <a:lnTo>
                  <a:pt x="13072" y="1931"/>
                </a:lnTo>
                <a:lnTo>
                  <a:pt x="14303" y="598"/>
                </a:lnTo>
                <a:lnTo>
                  <a:pt x="15533" y="1110"/>
                </a:lnTo>
                <a:lnTo>
                  <a:pt x="15584" y="2905"/>
                </a:lnTo>
                <a:lnTo>
                  <a:pt x="16405" y="3520"/>
                </a:lnTo>
                <a:lnTo>
                  <a:pt x="17891" y="2751"/>
                </a:lnTo>
                <a:lnTo>
                  <a:pt x="18917" y="3674"/>
                </a:lnTo>
                <a:lnTo>
                  <a:pt x="18199" y="5314"/>
                </a:lnTo>
                <a:lnTo>
                  <a:pt x="18763" y="6083"/>
                </a:lnTo>
                <a:lnTo>
                  <a:pt x="20403" y="6032"/>
                </a:lnTo>
                <a:lnTo>
                  <a:pt x="20865" y="7211"/>
                </a:lnTo>
                <a:lnTo>
                  <a:pt x="19737" y="8185"/>
                </a:lnTo>
                <a:lnTo>
                  <a:pt x="20096" y="9723"/>
                </a:lnTo>
                <a:lnTo>
                  <a:pt x="21634" y="10287"/>
                </a:lnTo>
                <a:lnTo>
                  <a:pt x="21582" y="11620"/>
                </a:lnTo>
                <a:lnTo>
                  <a:pt x="20147" y="12184"/>
                </a:lnTo>
                <a:lnTo>
                  <a:pt x="19942" y="13158"/>
                </a:lnTo>
                <a:lnTo>
                  <a:pt x="21070" y="14234"/>
                </a:lnTo>
                <a:lnTo>
                  <a:pt x="20608" y="15362"/>
                </a:lnTo>
                <a:lnTo>
                  <a:pt x="19019" y="15465"/>
                </a:lnTo>
                <a:lnTo>
                  <a:pt x="18404" y="16439"/>
                </a:lnTo>
                <a:lnTo>
                  <a:pt x="19122" y="17925"/>
                </a:lnTo>
                <a:lnTo>
                  <a:pt x="18096" y="18797"/>
                </a:lnTo>
                <a:lnTo>
                  <a:pt x="16763" y="18284"/>
                </a:lnTo>
                <a:lnTo>
                  <a:pt x="15431" y="19002"/>
                </a:lnTo>
                <a:lnTo>
                  <a:pt x="15277" y="20848"/>
                </a:lnTo>
                <a:lnTo>
                  <a:pt x="14149" y="21155"/>
                </a:lnTo>
                <a:lnTo>
                  <a:pt x="13021" y="19925"/>
                </a:lnTo>
                <a:lnTo>
                  <a:pt x="12252" y="20181"/>
                </a:lnTo>
                <a:lnTo>
                  <a:pt x="11739" y="21668"/>
                </a:lnTo>
                <a:lnTo>
                  <a:pt x="10201" y="21668"/>
                </a:lnTo>
                <a:lnTo>
                  <a:pt x="9740" y="20130"/>
                </a:lnTo>
                <a:lnTo>
                  <a:pt x="8253" y="19771"/>
                </a:lnTo>
                <a:lnTo>
                  <a:pt x="7125" y="21001"/>
                </a:lnTo>
                <a:lnTo>
                  <a:pt x="5895" y="20489"/>
                </a:lnTo>
                <a:lnTo>
                  <a:pt x="5946" y="18592"/>
                </a:lnTo>
                <a:lnTo>
                  <a:pt x="5177" y="18131"/>
                </a:lnTo>
                <a:lnTo>
                  <a:pt x="3383" y="18848"/>
                </a:lnTo>
                <a:lnTo>
                  <a:pt x="2614" y="17874"/>
                </a:lnTo>
                <a:lnTo>
                  <a:pt x="3383" y="16182"/>
                </a:lnTo>
                <a:lnTo>
                  <a:pt x="2922" y="15465"/>
                </a:lnTo>
                <a:lnTo>
                  <a:pt x="922" y="15516"/>
                </a:lnTo>
                <a:lnTo>
                  <a:pt x="512" y="14234"/>
                </a:lnTo>
                <a:lnTo>
                  <a:pt x="1948" y="12901"/>
                </a:lnTo>
                <a:lnTo>
                  <a:pt x="1896" y="12184"/>
                </a:lnTo>
                <a:lnTo>
                  <a:pt x="0" y="11415"/>
                </a:lnTo>
                <a:lnTo>
                  <a:pt x="51" y="10031"/>
                </a:lnTo>
                <a:lnTo>
                  <a:pt x="1948" y="9313"/>
                </a:lnTo>
                <a:lnTo>
                  <a:pt x="2101" y="8595"/>
                </a:lnTo>
                <a:lnTo>
                  <a:pt x="615" y="7160"/>
                </a:lnTo>
                <a:lnTo>
                  <a:pt x="1127" y="5878"/>
                </a:lnTo>
                <a:lnTo>
                  <a:pt x="3178" y="5981"/>
                </a:lnTo>
                <a:lnTo>
                  <a:pt x="3588" y="5417"/>
                </a:lnTo>
                <a:lnTo>
                  <a:pt x="2819" y="3520"/>
                </a:lnTo>
                <a:lnTo>
                  <a:pt x="3742" y="2597"/>
                </a:lnTo>
                <a:lnTo>
                  <a:pt x="5536" y="3417"/>
                </a:lnTo>
                <a:lnTo>
                  <a:pt x="6049" y="3058"/>
                </a:lnTo>
                <a:lnTo>
                  <a:pt x="6100" y="1264"/>
                </a:lnTo>
                <a:lnTo>
                  <a:pt x="7228" y="700"/>
                </a:lnTo>
                <a:lnTo>
                  <a:pt x="8510" y="2033"/>
                </a:lnTo>
                <a:lnTo>
                  <a:pt x="9689" y="1725"/>
                </a:lnTo>
                <a:close/>
                <a:moveTo>
                  <a:pt x="10817" y="14422"/>
                </a:moveTo>
                <a:lnTo>
                  <a:pt x="11175" y="14388"/>
                </a:lnTo>
                <a:lnTo>
                  <a:pt x="11534" y="14354"/>
                </a:lnTo>
                <a:lnTo>
                  <a:pt x="11893" y="14268"/>
                </a:lnTo>
                <a:lnTo>
                  <a:pt x="12218" y="14166"/>
                </a:lnTo>
                <a:lnTo>
                  <a:pt x="12508" y="13995"/>
                </a:lnTo>
                <a:lnTo>
                  <a:pt x="12816" y="13807"/>
                </a:lnTo>
                <a:lnTo>
                  <a:pt x="13106" y="13602"/>
                </a:lnTo>
                <a:lnTo>
                  <a:pt x="13329" y="13380"/>
                </a:lnTo>
                <a:lnTo>
                  <a:pt x="13568" y="13106"/>
                </a:lnTo>
                <a:lnTo>
                  <a:pt x="13790" y="12850"/>
                </a:lnTo>
                <a:lnTo>
                  <a:pt x="13961" y="12560"/>
                </a:lnTo>
                <a:lnTo>
                  <a:pt x="14115" y="12269"/>
                </a:lnTo>
                <a:lnTo>
                  <a:pt x="14217" y="11927"/>
                </a:lnTo>
                <a:lnTo>
                  <a:pt x="14320" y="11568"/>
                </a:lnTo>
                <a:lnTo>
                  <a:pt x="14388" y="11210"/>
                </a:lnTo>
                <a:lnTo>
                  <a:pt x="14388" y="10851"/>
                </a:lnTo>
                <a:lnTo>
                  <a:pt x="14388" y="10492"/>
                </a:lnTo>
                <a:lnTo>
                  <a:pt x="14320" y="10133"/>
                </a:lnTo>
                <a:lnTo>
                  <a:pt x="14217" y="9808"/>
                </a:lnTo>
                <a:lnTo>
                  <a:pt x="14115" y="9467"/>
                </a:lnTo>
                <a:lnTo>
                  <a:pt x="13961" y="9142"/>
                </a:lnTo>
                <a:lnTo>
                  <a:pt x="13790" y="8851"/>
                </a:lnTo>
                <a:lnTo>
                  <a:pt x="13568" y="8595"/>
                </a:lnTo>
                <a:lnTo>
                  <a:pt x="13329" y="8322"/>
                </a:lnTo>
                <a:lnTo>
                  <a:pt x="13106" y="8100"/>
                </a:lnTo>
                <a:lnTo>
                  <a:pt x="12816" y="7894"/>
                </a:lnTo>
                <a:lnTo>
                  <a:pt x="12508" y="7741"/>
                </a:lnTo>
                <a:lnTo>
                  <a:pt x="12218" y="7570"/>
                </a:lnTo>
                <a:lnTo>
                  <a:pt x="11893" y="7433"/>
                </a:lnTo>
                <a:lnTo>
                  <a:pt x="11534" y="7382"/>
                </a:lnTo>
                <a:lnTo>
                  <a:pt x="11175" y="7313"/>
                </a:lnTo>
                <a:lnTo>
                  <a:pt x="10817" y="7313"/>
                </a:lnTo>
                <a:lnTo>
                  <a:pt x="10441" y="7313"/>
                </a:lnTo>
                <a:lnTo>
                  <a:pt x="10082" y="7382"/>
                </a:lnTo>
                <a:lnTo>
                  <a:pt x="9757" y="7433"/>
                </a:lnTo>
                <a:lnTo>
                  <a:pt x="9432" y="7570"/>
                </a:lnTo>
                <a:lnTo>
                  <a:pt x="9142" y="7741"/>
                </a:lnTo>
                <a:lnTo>
                  <a:pt x="8834" y="7894"/>
                </a:lnTo>
                <a:lnTo>
                  <a:pt x="8544" y="8100"/>
                </a:lnTo>
                <a:lnTo>
                  <a:pt x="8287" y="8322"/>
                </a:lnTo>
                <a:lnTo>
                  <a:pt x="8048" y="8595"/>
                </a:lnTo>
                <a:lnTo>
                  <a:pt x="7860" y="8851"/>
                </a:lnTo>
                <a:lnTo>
                  <a:pt x="7689" y="9142"/>
                </a:lnTo>
                <a:lnTo>
                  <a:pt x="7536" y="9467"/>
                </a:lnTo>
                <a:lnTo>
                  <a:pt x="7399" y="9808"/>
                </a:lnTo>
                <a:lnTo>
                  <a:pt x="7331" y="10133"/>
                </a:lnTo>
                <a:lnTo>
                  <a:pt x="7262" y="10492"/>
                </a:lnTo>
                <a:lnTo>
                  <a:pt x="7262" y="10851"/>
                </a:lnTo>
                <a:lnTo>
                  <a:pt x="7262" y="11210"/>
                </a:lnTo>
                <a:lnTo>
                  <a:pt x="7331" y="11568"/>
                </a:lnTo>
                <a:lnTo>
                  <a:pt x="7399" y="11927"/>
                </a:lnTo>
                <a:lnTo>
                  <a:pt x="7536" y="12269"/>
                </a:lnTo>
                <a:lnTo>
                  <a:pt x="7689" y="12560"/>
                </a:lnTo>
                <a:lnTo>
                  <a:pt x="7860" y="12850"/>
                </a:lnTo>
                <a:lnTo>
                  <a:pt x="8048" y="13106"/>
                </a:lnTo>
                <a:lnTo>
                  <a:pt x="8287" y="13380"/>
                </a:lnTo>
                <a:lnTo>
                  <a:pt x="8544" y="13602"/>
                </a:lnTo>
                <a:lnTo>
                  <a:pt x="8834" y="13807"/>
                </a:lnTo>
                <a:lnTo>
                  <a:pt x="9142" y="13995"/>
                </a:lnTo>
                <a:lnTo>
                  <a:pt x="9432" y="14166"/>
                </a:lnTo>
                <a:lnTo>
                  <a:pt x="9757" y="14268"/>
                </a:lnTo>
                <a:lnTo>
                  <a:pt x="10082" y="14354"/>
                </a:lnTo>
                <a:lnTo>
                  <a:pt x="10441" y="14388"/>
                </a:lnTo>
                <a:lnTo>
                  <a:pt x="10817" y="14422"/>
                </a:lnTo>
                <a:close/>
              </a:path>
            </a:pathLst>
          </a:custGeom>
          <a:solidFill>
            <a:srgbClr val="C0C0C0"/>
          </a:solidFill>
          <a:ln w="9525">
            <a:miter lim="800000"/>
            <a:headEnd/>
            <a:tailEnd/>
          </a:ln>
          <a:effectLst/>
          <a:scene3d>
            <a:camera prst="orthographicFront"/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>
              <a:ln w="18000">
                <a:solidFill>
                  <a:srgbClr val="00FFFF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304" name="AutoShape 96"/>
          <p:cNvSpPr>
            <a:spLocks noEditPoints="1" noChangeArrowheads="1"/>
          </p:cNvSpPr>
          <p:nvPr/>
        </p:nvSpPr>
        <p:spPr bwMode="auto">
          <a:xfrm>
            <a:off x="25837485" y="25473581"/>
            <a:ext cx="228701" cy="19877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10800 h 21600"/>
              <a:gd name="T4" fmla="*/ 10800 w 21600"/>
              <a:gd name="T5" fmla="*/ 21600 h 21600"/>
              <a:gd name="T6" fmla="*/ 0 w 21600"/>
              <a:gd name="T7" fmla="*/ 10800 h 21600"/>
              <a:gd name="T8" fmla="*/ 4374 w 21600"/>
              <a:gd name="T9" fmla="*/ 3964 h 21600"/>
              <a:gd name="T10" fmla="*/ 17841 w 21600"/>
              <a:gd name="T11" fmla="*/ 1763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9689" y="1725"/>
                </a:moveTo>
                <a:lnTo>
                  <a:pt x="10304" y="85"/>
                </a:lnTo>
                <a:lnTo>
                  <a:pt x="11637" y="85"/>
                </a:lnTo>
                <a:lnTo>
                  <a:pt x="12303" y="1777"/>
                </a:lnTo>
                <a:lnTo>
                  <a:pt x="13072" y="1931"/>
                </a:lnTo>
                <a:lnTo>
                  <a:pt x="14303" y="598"/>
                </a:lnTo>
                <a:lnTo>
                  <a:pt x="15533" y="1110"/>
                </a:lnTo>
                <a:lnTo>
                  <a:pt x="15584" y="2905"/>
                </a:lnTo>
                <a:lnTo>
                  <a:pt x="16405" y="3520"/>
                </a:lnTo>
                <a:lnTo>
                  <a:pt x="17891" y="2751"/>
                </a:lnTo>
                <a:lnTo>
                  <a:pt x="18917" y="3674"/>
                </a:lnTo>
                <a:lnTo>
                  <a:pt x="18199" y="5314"/>
                </a:lnTo>
                <a:lnTo>
                  <a:pt x="18763" y="6083"/>
                </a:lnTo>
                <a:lnTo>
                  <a:pt x="20403" y="6032"/>
                </a:lnTo>
                <a:lnTo>
                  <a:pt x="20865" y="7211"/>
                </a:lnTo>
                <a:lnTo>
                  <a:pt x="19737" y="8185"/>
                </a:lnTo>
                <a:lnTo>
                  <a:pt x="20096" y="9723"/>
                </a:lnTo>
                <a:lnTo>
                  <a:pt x="21634" y="10287"/>
                </a:lnTo>
                <a:lnTo>
                  <a:pt x="21582" y="11620"/>
                </a:lnTo>
                <a:lnTo>
                  <a:pt x="20147" y="12184"/>
                </a:lnTo>
                <a:lnTo>
                  <a:pt x="19942" y="13158"/>
                </a:lnTo>
                <a:lnTo>
                  <a:pt x="21070" y="14234"/>
                </a:lnTo>
                <a:lnTo>
                  <a:pt x="20608" y="15362"/>
                </a:lnTo>
                <a:lnTo>
                  <a:pt x="19019" y="15465"/>
                </a:lnTo>
                <a:lnTo>
                  <a:pt x="18404" y="16439"/>
                </a:lnTo>
                <a:lnTo>
                  <a:pt x="19122" y="17925"/>
                </a:lnTo>
                <a:lnTo>
                  <a:pt x="18096" y="18797"/>
                </a:lnTo>
                <a:lnTo>
                  <a:pt x="16763" y="18284"/>
                </a:lnTo>
                <a:lnTo>
                  <a:pt x="15431" y="19002"/>
                </a:lnTo>
                <a:lnTo>
                  <a:pt x="15277" y="20848"/>
                </a:lnTo>
                <a:lnTo>
                  <a:pt x="14149" y="21155"/>
                </a:lnTo>
                <a:lnTo>
                  <a:pt x="13021" y="19925"/>
                </a:lnTo>
                <a:lnTo>
                  <a:pt x="12252" y="20181"/>
                </a:lnTo>
                <a:lnTo>
                  <a:pt x="11739" y="21668"/>
                </a:lnTo>
                <a:lnTo>
                  <a:pt x="10201" y="21668"/>
                </a:lnTo>
                <a:lnTo>
                  <a:pt x="9740" y="20130"/>
                </a:lnTo>
                <a:lnTo>
                  <a:pt x="8253" y="19771"/>
                </a:lnTo>
                <a:lnTo>
                  <a:pt x="7125" y="21001"/>
                </a:lnTo>
                <a:lnTo>
                  <a:pt x="5895" y="20489"/>
                </a:lnTo>
                <a:lnTo>
                  <a:pt x="5946" y="18592"/>
                </a:lnTo>
                <a:lnTo>
                  <a:pt x="5177" y="18131"/>
                </a:lnTo>
                <a:lnTo>
                  <a:pt x="3383" y="18848"/>
                </a:lnTo>
                <a:lnTo>
                  <a:pt x="2614" y="17874"/>
                </a:lnTo>
                <a:lnTo>
                  <a:pt x="3383" y="16182"/>
                </a:lnTo>
                <a:lnTo>
                  <a:pt x="2922" y="15465"/>
                </a:lnTo>
                <a:lnTo>
                  <a:pt x="922" y="15516"/>
                </a:lnTo>
                <a:lnTo>
                  <a:pt x="512" y="14234"/>
                </a:lnTo>
                <a:lnTo>
                  <a:pt x="1948" y="12901"/>
                </a:lnTo>
                <a:lnTo>
                  <a:pt x="1896" y="12184"/>
                </a:lnTo>
                <a:lnTo>
                  <a:pt x="0" y="11415"/>
                </a:lnTo>
                <a:lnTo>
                  <a:pt x="51" y="10031"/>
                </a:lnTo>
                <a:lnTo>
                  <a:pt x="1948" y="9313"/>
                </a:lnTo>
                <a:lnTo>
                  <a:pt x="2101" y="8595"/>
                </a:lnTo>
                <a:lnTo>
                  <a:pt x="615" y="7160"/>
                </a:lnTo>
                <a:lnTo>
                  <a:pt x="1127" y="5878"/>
                </a:lnTo>
                <a:lnTo>
                  <a:pt x="3178" y="5981"/>
                </a:lnTo>
                <a:lnTo>
                  <a:pt x="3588" y="5417"/>
                </a:lnTo>
                <a:lnTo>
                  <a:pt x="2819" y="3520"/>
                </a:lnTo>
                <a:lnTo>
                  <a:pt x="3742" y="2597"/>
                </a:lnTo>
                <a:lnTo>
                  <a:pt x="5536" y="3417"/>
                </a:lnTo>
                <a:lnTo>
                  <a:pt x="6049" y="3058"/>
                </a:lnTo>
                <a:lnTo>
                  <a:pt x="6100" y="1264"/>
                </a:lnTo>
                <a:lnTo>
                  <a:pt x="7228" y="700"/>
                </a:lnTo>
                <a:lnTo>
                  <a:pt x="8510" y="2033"/>
                </a:lnTo>
                <a:lnTo>
                  <a:pt x="9689" y="1725"/>
                </a:lnTo>
                <a:close/>
                <a:moveTo>
                  <a:pt x="10817" y="14422"/>
                </a:moveTo>
                <a:lnTo>
                  <a:pt x="11175" y="14388"/>
                </a:lnTo>
                <a:lnTo>
                  <a:pt x="11534" y="14354"/>
                </a:lnTo>
                <a:lnTo>
                  <a:pt x="11893" y="14268"/>
                </a:lnTo>
                <a:lnTo>
                  <a:pt x="12218" y="14166"/>
                </a:lnTo>
                <a:lnTo>
                  <a:pt x="12508" y="13995"/>
                </a:lnTo>
                <a:lnTo>
                  <a:pt x="12816" y="13807"/>
                </a:lnTo>
                <a:lnTo>
                  <a:pt x="13106" y="13602"/>
                </a:lnTo>
                <a:lnTo>
                  <a:pt x="13329" y="13380"/>
                </a:lnTo>
                <a:lnTo>
                  <a:pt x="13568" y="13106"/>
                </a:lnTo>
                <a:lnTo>
                  <a:pt x="13790" y="12850"/>
                </a:lnTo>
                <a:lnTo>
                  <a:pt x="13961" y="12560"/>
                </a:lnTo>
                <a:lnTo>
                  <a:pt x="14115" y="12269"/>
                </a:lnTo>
                <a:lnTo>
                  <a:pt x="14217" y="11927"/>
                </a:lnTo>
                <a:lnTo>
                  <a:pt x="14320" y="11568"/>
                </a:lnTo>
                <a:lnTo>
                  <a:pt x="14388" y="11210"/>
                </a:lnTo>
                <a:lnTo>
                  <a:pt x="14388" y="10851"/>
                </a:lnTo>
                <a:lnTo>
                  <a:pt x="14388" y="10492"/>
                </a:lnTo>
                <a:lnTo>
                  <a:pt x="14320" y="10133"/>
                </a:lnTo>
                <a:lnTo>
                  <a:pt x="14217" y="9808"/>
                </a:lnTo>
                <a:lnTo>
                  <a:pt x="14115" y="9467"/>
                </a:lnTo>
                <a:lnTo>
                  <a:pt x="13961" y="9142"/>
                </a:lnTo>
                <a:lnTo>
                  <a:pt x="13790" y="8851"/>
                </a:lnTo>
                <a:lnTo>
                  <a:pt x="13568" y="8595"/>
                </a:lnTo>
                <a:lnTo>
                  <a:pt x="13329" y="8322"/>
                </a:lnTo>
                <a:lnTo>
                  <a:pt x="13106" y="8100"/>
                </a:lnTo>
                <a:lnTo>
                  <a:pt x="12816" y="7894"/>
                </a:lnTo>
                <a:lnTo>
                  <a:pt x="12508" y="7741"/>
                </a:lnTo>
                <a:lnTo>
                  <a:pt x="12218" y="7570"/>
                </a:lnTo>
                <a:lnTo>
                  <a:pt x="11893" y="7433"/>
                </a:lnTo>
                <a:lnTo>
                  <a:pt x="11534" y="7382"/>
                </a:lnTo>
                <a:lnTo>
                  <a:pt x="11175" y="7313"/>
                </a:lnTo>
                <a:lnTo>
                  <a:pt x="10817" y="7313"/>
                </a:lnTo>
                <a:lnTo>
                  <a:pt x="10441" y="7313"/>
                </a:lnTo>
                <a:lnTo>
                  <a:pt x="10082" y="7382"/>
                </a:lnTo>
                <a:lnTo>
                  <a:pt x="9757" y="7433"/>
                </a:lnTo>
                <a:lnTo>
                  <a:pt x="9432" y="7570"/>
                </a:lnTo>
                <a:lnTo>
                  <a:pt x="9142" y="7741"/>
                </a:lnTo>
                <a:lnTo>
                  <a:pt x="8834" y="7894"/>
                </a:lnTo>
                <a:lnTo>
                  <a:pt x="8544" y="8100"/>
                </a:lnTo>
                <a:lnTo>
                  <a:pt x="8287" y="8322"/>
                </a:lnTo>
                <a:lnTo>
                  <a:pt x="8048" y="8595"/>
                </a:lnTo>
                <a:lnTo>
                  <a:pt x="7860" y="8851"/>
                </a:lnTo>
                <a:lnTo>
                  <a:pt x="7689" y="9142"/>
                </a:lnTo>
                <a:lnTo>
                  <a:pt x="7536" y="9467"/>
                </a:lnTo>
                <a:lnTo>
                  <a:pt x="7399" y="9808"/>
                </a:lnTo>
                <a:lnTo>
                  <a:pt x="7331" y="10133"/>
                </a:lnTo>
                <a:lnTo>
                  <a:pt x="7262" y="10492"/>
                </a:lnTo>
                <a:lnTo>
                  <a:pt x="7262" y="10851"/>
                </a:lnTo>
                <a:lnTo>
                  <a:pt x="7262" y="11210"/>
                </a:lnTo>
                <a:lnTo>
                  <a:pt x="7331" y="11568"/>
                </a:lnTo>
                <a:lnTo>
                  <a:pt x="7399" y="11927"/>
                </a:lnTo>
                <a:lnTo>
                  <a:pt x="7536" y="12269"/>
                </a:lnTo>
                <a:lnTo>
                  <a:pt x="7689" y="12560"/>
                </a:lnTo>
                <a:lnTo>
                  <a:pt x="7860" y="12850"/>
                </a:lnTo>
                <a:lnTo>
                  <a:pt x="8048" y="13106"/>
                </a:lnTo>
                <a:lnTo>
                  <a:pt x="8287" y="13380"/>
                </a:lnTo>
                <a:lnTo>
                  <a:pt x="8544" y="13602"/>
                </a:lnTo>
                <a:lnTo>
                  <a:pt x="8834" y="13807"/>
                </a:lnTo>
                <a:lnTo>
                  <a:pt x="9142" y="13995"/>
                </a:lnTo>
                <a:lnTo>
                  <a:pt x="9432" y="14166"/>
                </a:lnTo>
                <a:lnTo>
                  <a:pt x="9757" y="14268"/>
                </a:lnTo>
                <a:lnTo>
                  <a:pt x="10082" y="14354"/>
                </a:lnTo>
                <a:lnTo>
                  <a:pt x="10441" y="14388"/>
                </a:lnTo>
                <a:lnTo>
                  <a:pt x="10817" y="14422"/>
                </a:lnTo>
                <a:close/>
              </a:path>
            </a:pathLst>
          </a:custGeom>
          <a:solidFill>
            <a:srgbClr val="C0C0C0"/>
          </a:solidFill>
          <a:ln w="9525">
            <a:miter lim="800000"/>
            <a:headEnd/>
            <a:tailEnd/>
          </a:ln>
          <a:effectLst/>
          <a:scene3d>
            <a:camera prst="orthographicFront"/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>
              <a:ln w="18000">
                <a:solidFill>
                  <a:srgbClr val="00FFFF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</a:endParaRPr>
          </a:p>
        </p:txBody>
      </p:sp>
      <p:grpSp>
        <p:nvGrpSpPr>
          <p:cNvPr id="305" name="Group 304"/>
          <p:cNvGrpSpPr/>
          <p:nvPr/>
        </p:nvGrpSpPr>
        <p:grpSpPr>
          <a:xfrm>
            <a:off x="987417" y="14959597"/>
            <a:ext cx="18331667" cy="10017385"/>
            <a:chOff x="640556" y="21595572"/>
            <a:chExt cx="17332722" cy="1009330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6" name="Rectangle 27"/>
                <p:cNvSpPr>
                  <a:spLocks noChangeArrowheads="1"/>
                </p:cNvSpPr>
                <p:nvPr/>
              </p:nvSpPr>
              <p:spPr bwMode="auto">
                <a:xfrm>
                  <a:off x="640556" y="21743987"/>
                  <a:ext cx="16478250" cy="99448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91399" tIns="45702" rIns="91399" bIns="45702" anchor="t"/>
                <a:lstStyle/>
                <a:p>
                  <a:pPr marL="0" marR="0" lvl="0" indent="0" defTabSz="4173538" eaLnBrk="1" fontAlgn="auto" latinLnBrk="0" hangingPunct="1">
                    <a:lnSpc>
                      <a:spcPct val="100000"/>
                    </a:lnSpc>
                    <a:spcBef>
                      <a:spcPts val="6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3600" b="0" i="0" u="sng" strike="noStrike" kern="0" cap="none" spc="0" normalizeH="0" baseline="0" smtClean="0">
                      <a:ln>
                        <a:noFill/>
                      </a:ln>
                      <a:solidFill>
                        <a:srgbClr val="003366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The Distributed Change-Detection Test</a:t>
                  </a:r>
                  <a:r>
                    <a:rPr kumimoji="0" lang="en-US" sz="3600" b="0" i="0" u="none" strike="noStrike" kern="0" cap="none" spc="0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:</a:t>
                  </a:r>
                  <a:endParaRPr kumimoji="0" lang="en-US" sz="3600" b="0" i="0" u="none" strike="noStrike" kern="0" cap="none" spc="0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Times New Roman"/>
                    <a:cs typeface="Arial" pitchFamily="34" charset="0"/>
                  </a:endParaRPr>
                </a:p>
                <a:p>
                  <a:pPr marL="514350" marR="0" lvl="0" indent="-514350" defTabSz="4173538" eaLnBrk="1" fontAlgn="auto" latinLnBrk="0" hangingPunct="1">
                    <a:lnSpc>
                      <a:spcPct val="100000"/>
                    </a:lnSpc>
                    <a:spcBef>
                      <a:spcPts val="600"/>
                    </a:spcBef>
                    <a:spcAft>
                      <a:spcPts val="0"/>
                    </a:spcAft>
                    <a:buClrTx/>
                    <a:buSzTx/>
                    <a:buFont typeface="+mj-lt"/>
                    <a:buAutoNum type="arabicPeriod"/>
                    <a:tabLst/>
                    <a:defRPr/>
                  </a:pPr>
                  <a:r>
                    <a:rPr kumimoji="0" lang="en-US" sz="3600" b="0" i="1" u="none" strike="noStrike" kern="0" cap="none" spc="0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Each unit:</a:t>
                  </a:r>
                  <a:r>
                    <a:rPr kumimoji="0" lang="en-US" sz="3600" b="0" i="0" u="none" strike="noStrike" kern="0" cap="none" spc="0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 configure the ICI-based CDT using {, 1≤ i≤ N};</a:t>
                  </a:r>
                </a:p>
                <a:p>
                  <a:pPr marL="514350" marR="0" lvl="0" indent="-514350" defTabSz="4173538" eaLnBrk="1" fontAlgn="auto" latinLnBrk="0" hangingPunct="1">
                    <a:lnSpc>
                      <a:spcPct val="100000"/>
                    </a:lnSpc>
                    <a:spcBef>
                      <a:spcPts val="600"/>
                    </a:spcBef>
                    <a:spcAft>
                      <a:spcPts val="0"/>
                    </a:spcAft>
                    <a:buClrTx/>
                    <a:buSzTx/>
                    <a:buFont typeface="+mj-lt"/>
                    <a:buAutoNum type="arabicPeriod"/>
                    <a:tabLst/>
                    <a:defRPr/>
                  </a:pPr>
                  <a:r>
                    <a:rPr kumimoji="0" lang="en-US" sz="3600" b="0" i="1" u="none" strike="noStrike" kern="0" cap="none" spc="0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Each unit</a:t>
                  </a:r>
                  <a:r>
                    <a:rPr kumimoji="0" lang="en-US" sz="3600" b="0" i="0" u="none" strike="noStrike" kern="0" cap="none" spc="0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: send feature extracted from  to the cluster-head.</a:t>
                  </a:r>
                  <a:endParaRPr kumimoji="0" lang="en-US" sz="3600" b="0" i="0" u="none" strike="noStrike" kern="0" cap="none" spc="0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Times New Roman"/>
                    <a:cs typeface="Arial" pitchFamily="34" charset="0"/>
                  </a:endParaRPr>
                </a:p>
                <a:p>
                  <a:pPr marL="514350" marR="0" lvl="0" indent="-514350" defTabSz="4173538" eaLnBrk="1" fontAlgn="auto" latinLnBrk="0" hangingPunct="1">
                    <a:lnSpc>
                      <a:spcPct val="100000"/>
                    </a:lnSpc>
                    <a:spcBef>
                      <a:spcPts val="600"/>
                    </a:spcBef>
                    <a:spcAft>
                      <a:spcPts val="0"/>
                    </a:spcAft>
                    <a:buClrTx/>
                    <a:buSzTx/>
                    <a:buFont typeface="+mj-lt"/>
                    <a:buAutoNum type="arabicPeriod"/>
                    <a:tabLst/>
                    <a:defRPr/>
                  </a:pPr>
                  <a:r>
                    <a:rPr kumimoji="0" lang="en-US" sz="3600" b="0" i="0" u="none" strike="noStrike" kern="0" cap="none" spc="0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while(units acquire new observations at time T){</a:t>
                  </a:r>
                </a:p>
                <a:p>
                  <a:pPr marL="971550" marR="0" lvl="1" indent="-514350" defTabSz="4173538" eaLnBrk="1" fontAlgn="auto" latinLnBrk="0" hangingPunct="1">
                    <a:lnSpc>
                      <a:spcPct val="100000"/>
                    </a:lnSpc>
                    <a:spcBef>
                      <a:spcPts val="600"/>
                    </a:spcBef>
                    <a:spcAft>
                      <a:spcPts val="0"/>
                    </a:spcAft>
                    <a:buClrTx/>
                    <a:buSzTx/>
                    <a:buFont typeface="+mj-lt"/>
                    <a:buAutoNum type="arabicPeriod" startAt="4"/>
                    <a:tabLst/>
                    <a:defRPr/>
                  </a:pPr>
                  <a:r>
                    <a:rPr kumimoji="0" lang="en-US" sz="3600" b="0" i="1" u="none" strike="noStrike" kern="0" cap="none" spc="0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Each unit: </a:t>
                  </a:r>
                  <a:r>
                    <a:rPr kumimoji="0" lang="en-US" sz="3600" b="0" i="0" u="none" strike="noStrike" kern="0" cap="none" spc="0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run the ICI-based CDT at time T;</a:t>
                  </a:r>
                </a:p>
                <a:p>
                  <a:pPr marL="971550" marR="0" lvl="1" indent="-514350" defTabSz="4173538" eaLnBrk="1" fontAlgn="auto" latinLnBrk="0" hangingPunct="1">
                    <a:lnSpc>
                      <a:spcPct val="100000"/>
                    </a:lnSpc>
                    <a:spcBef>
                      <a:spcPts val="600"/>
                    </a:spcBef>
                    <a:spcAft>
                      <a:spcPts val="0"/>
                    </a:spcAft>
                    <a:buClrTx/>
                    <a:buSzTx/>
                    <a:buFont typeface="+mj-lt"/>
                    <a:buAutoNum type="arabicPeriod" startAt="4"/>
                    <a:tabLst/>
                    <a:defRPr/>
                  </a:pPr>
                  <a:r>
                    <a:rPr kumimoji="0" lang="en-US" sz="3600" b="0" i="0" u="none" strike="noStrike" kern="0" cap="none" spc="0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let S</a:t>
                  </a:r>
                  <a:r>
                    <a:rPr kumimoji="0" lang="en-US" sz="3600" b="0" i="0" u="none" strike="noStrike" kern="0" cap="none" spc="0" normalizeH="0" baseline="-2500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T </a:t>
                  </a:r>
                  <a:r>
                    <a:rPr kumimoji="0" lang="en-US" sz="3600" b="0" i="0" u="none" strike="noStrike" kern="0" cap="none" spc="0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be the set of units where the ICI-based CDT detects a change at time T;</a:t>
                  </a:r>
                  <a:endParaRPr kumimoji="0" lang="en-US" sz="3600" b="0" i="0" u="none" strike="noStrike" kern="0" cap="none" spc="0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Times New Roman"/>
                    <a:cs typeface="Arial" pitchFamily="34" charset="0"/>
                  </a:endParaRPr>
                </a:p>
                <a:p>
                  <a:pPr marL="971550" marR="0" lvl="1" indent="-514350" defTabSz="4173538" eaLnBrk="1" fontAlgn="auto" latinLnBrk="0" hangingPunct="1">
                    <a:lnSpc>
                      <a:spcPct val="100000"/>
                    </a:lnSpc>
                    <a:spcBef>
                      <a:spcPts val="600"/>
                    </a:spcBef>
                    <a:spcAft>
                      <a:spcPts val="0"/>
                    </a:spcAft>
                    <a:buClrTx/>
                    <a:buSzTx/>
                    <a:buFont typeface="+mj-lt"/>
                    <a:buAutoNum type="arabicPeriod" startAt="4"/>
                    <a:tabLst/>
                    <a:defRPr/>
                  </a:pPr>
                  <a:r>
                    <a:rPr kumimoji="0" lang="en-US" sz="3600" b="0" i="0" u="none" strike="noStrike" kern="0" cap="none" spc="0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 if (S</a:t>
                  </a:r>
                  <a:r>
                    <a:rPr kumimoji="0" lang="en-US" sz="3600" b="0" i="0" u="none" strike="noStrike" kern="0" cap="none" spc="0" normalizeH="0" baseline="-2500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T </a:t>
                  </a:r>
                  <a:r>
                    <a:rPr kumimoji="0" lang="en-US" sz="3600" b="0" i="0" u="none" strike="noStrike" kern="0" cap="none" spc="0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is not empty) {</a:t>
                  </a:r>
                </a:p>
                <a:p>
                  <a:pPr marL="1428750" marR="0" lvl="2" indent="-514350" defTabSz="4173538" eaLnBrk="1" fontAlgn="auto" latinLnBrk="0" hangingPunct="1">
                    <a:lnSpc>
                      <a:spcPct val="100000"/>
                    </a:lnSpc>
                    <a:spcBef>
                      <a:spcPts val="600"/>
                    </a:spcBef>
                    <a:spcAft>
                      <a:spcPts val="0"/>
                    </a:spcAft>
                    <a:buClrTx/>
                    <a:buSzTx/>
                    <a:buFont typeface="+mj-lt"/>
                    <a:buAutoNum type="arabicPeriod" startAt="7"/>
                    <a:tabLst/>
                    <a:defRPr/>
                  </a:pPr>
                  <a:r>
                    <a:rPr kumimoji="0" lang="en-US" sz="3600" b="0" i="1" u="none" strike="noStrike" kern="0" cap="none" spc="0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Each unit in </a:t>
                  </a:r>
                  <a:r>
                    <a:rPr kumimoji="0" lang="en-US" sz="3600" b="0" i="0" u="none" strike="noStrike" kern="0" cap="none" spc="0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S</a:t>
                  </a:r>
                  <a:r>
                    <a:rPr kumimoji="0" lang="en-US" sz="3600" b="0" i="0" u="none" strike="noStrike" kern="0" cap="none" spc="0" normalizeH="0" baseline="-2500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T</a:t>
                  </a:r>
                  <a:r>
                    <a:rPr kumimoji="0" lang="en-US" sz="3600" b="0" i="0" u="none" strike="noStrike" kern="0" cap="none" spc="0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: run the refinement procedure, sent T</a:t>
                  </a:r>
                  <a:r>
                    <a:rPr kumimoji="0" lang="en-US" sz="3600" b="0" i="0" u="none" strike="noStrike" kern="0" cap="none" spc="0" normalizeH="0" baseline="-2500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ref,i</a:t>
                  </a:r>
                  <a:r>
                    <a:rPr kumimoji="0" lang="en-US" sz="3600" b="0" i="0" u="none" strike="noStrike" kern="0" cap="none" spc="0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  to the cluster-head.</a:t>
                  </a:r>
                </a:p>
                <a:p>
                  <a:pPr marL="1428750" marR="0" lvl="2" indent="-514350" defTabSz="4173538" eaLnBrk="1" fontAlgn="auto" latinLnBrk="0" hangingPunct="1">
                    <a:lnSpc>
                      <a:spcPct val="100000"/>
                    </a:lnSpc>
                    <a:spcBef>
                      <a:spcPts val="600"/>
                    </a:spcBef>
                    <a:spcAft>
                      <a:spcPts val="0"/>
                    </a:spcAft>
                    <a:buClrTx/>
                    <a:buSzTx/>
                    <a:buFont typeface="+mj-lt"/>
                    <a:buAutoNum type="arabicPeriod" startAt="7"/>
                    <a:tabLst/>
                    <a:defRPr/>
                  </a:pPr>
                  <a:r>
                    <a:rPr kumimoji="0" lang="en-US" sz="3600" b="0" i="1" u="none" strike="noStrike" kern="0" cap="none" spc="0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Cluster-head</a:t>
                  </a:r>
                  <a:r>
                    <a:rPr kumimoji="0" lang="en-US" sz="3600" b="0" i="0" u="none" strike="noStrike" kern="0" cap="none" spc="0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: compute T</a:t>
                  </a:r>
                  <a:r>
                    <a:rPr kumimoji="0" lang="en-US" sz="3600" b="0" i="0" u="none" strike="noStrike" kern="0" cap="none" spc="0" normalizeH="0" baseline="-2500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ref</a:t>
                  </a:r>
                  <a:r>
                    <a:rPr kumimoji="0" lang="en-US" sz="3600" b="0" i="0" u="none" strike="noStrike" kern="0" cap="none" spc="0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 out of  T</a:t>
                  </a:r>
                  <a:r>
                    <a:rPr kumimoji="0" lang="en-US" sz="3600" b="0" i="0" u="none" strike="noStrike" kern="0" cap="none" spc="0" normalizeH="0" baseline="-2500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ref,i</a:t>
                  </a:r>
                  <a:r>
                    <a:rPr kumimoji="0" lang="en-US" sz="3600" b="0" i="0" u="none" strike="noStrike" kern="0" cap="none" spc="0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, 1≤ i≤ N , send T</a:t>
                  </a:r>
                  <a:r>
                    <a:rPr kumimoji="0" lang="en-US" sz="3600" b="0" i="0" u="none" strike="noStrike" kern="0" cap="none" spc="0" normalizeH="0" baseline="-2500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ref</a:t>
                  </a:r>
                  <a:r>
                    <a:rPr kumimoji="0" lang="en-US" sz="3600" b="0" i="0" u="none" strike="noStrike" kern="0" cap="none" spc="0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  to each unit.</a:t>
                  </a:r>
                </a:p>
                <a:p>
                  <a:pPr marL="1428750" marR="0" lvl="2" indent="-514350" defTabSz="4173538" eaLnBrk="1" fontAlgn="auto" latinLnBrk="0" hangingPunct="1">
                    <a:lnSpc>
                      <a:spcPct val="100000"/>
                    </a:lnSpc>
                    <a:spcBef>
                      <a:spcPts val="600"/>
                    </a:spcBef>
                    <a:spcAft>
                      <a:spcPts val="0"/>
                    </a:spcAft>
                    <a:buClrTx/>
                    <a:buSzTx/>
                    <a:buFont typeface="+mj-lt"/>
                    <a:buAutoNum type="arabicPeriod" startAt="7"/>
                    <a:tabLst/>
                    <a:defRPr/>
                  </a:pPr>
                  <a:r>
                    <a:rPr kumimoji="0" lang="en-US" sz="3600" b="0" i="1" u="none" strike="noStrike" kern="0" cap="none" spc="0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Each unit</a:t>
                  </a:r>
                  <a:r>
                    <a:rPr kumimoji="0" lang="en-US" sz="3600" b="0" i="0" u="none" strike="noStrike" kern="0" cap="none" spc="0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: send to the cluster-head the values in [T</a:t>
                  </a:r>
                  <a:r>
                    <a:rPr kumimoji="0" lang="en-US" sz="3600" b="0" i="0" u="none" strike="noStrike" kern="0" cap="none" spc="0" normalizeH="0" baseline="-2500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ref</a:t>
                  </a:r>
                  <a:r>
                    <a:rPr kumimoji="0" lang="en-US" sz="3600" b="0" i="0" u="none" strike="noStrike" kern="0" cap="none" spc="0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 ,T] of the feature detecting the change.</a:t>
                  </a:r>
                </a:p>
                <a:p>
                  <a:pPr marL="1428750" marR="0" lvl="2" indent="-514350" defTabSz="4173538" eaLnBrk="1" fontAlgn="auto" latinLnBrk="0" hangingPunct="1">
                    <a:lnSpc>
                      <a:spcPct val="100000"/>
                    </a:lnSpc>
                    <a:spcBef>
                      <a:spcPts val="600"/>
                    </a:spcBef>
                    <a:spcAft>
                      <a:spcPts val="0"/>
                    </a:spcAft>
                    <a:buClrTx/>
                    <a:buSzTx/>
                    <a:buFont typeface="+mj-lt"/>
                    <a:buAutoNum type="arabicPeriod" startAt="7"/>
                    <a:tabLst/>
                    <a:defRPr/>
                  </a:pPr>
                  <a:r>
                    <a:rPr kumimoji="0" lang="en-US" sz="3600" b="0" i="1" u="none" strike="noStrike" kern="0" cap="none" spc="0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Cluster-head</a:t>
                  </a:r>
                  <a:r>
                    <a:rPr kumimoji="0" lang="en-US" sz="3600" b="0" i="0" u="none" strike="noStrike" kern="0" cap="none" spc="0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: run the Hotelling T2 test to assess stationarity of features </a:t>
                  </a:r>
                </a:p>
                <a:p>
                  <a:pPr marL="1428750" marR="0" lvl="2" indent="-514350" defTabSz="4173538" eaLnBrk="1" fontAlgn="auto" latinLnBrk="0" hangingPunct="1">
                    <a:lnSpc>
                      <a:spcPct val="100000"/>
                    </a:lnSpc>
                    <a:spcBef>
                      <a:spcPts val="600"/>
                    </a:spcBef>
                    <a:spcAft>
                      <a:spcPts val="0"/>
                    </a:spcAft>
                    <a:buClrTx/>
                    <a:buSzTx/>
                    <a:buFont typeface="+mj-lt"/>
                    <a:buAutoNum type="arabicPeriod" startAt="7"/>
                    <a:tabLst/>
                    <a:defRPr/>
                  </a:pPr>
                  <a:r>
                    <a:rPr kumimoji="0" lang="en-US" sz="3600" b="0" i="0" u="none" strike="noStrike" kern="0" cap="none" spc="0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if (second-level test detects a change){</a:t>
                  </a:r>
                </a:p>
                <a:p>
                  <a:pPr marL="1885950" marR="0" lvl="3" indent="-514350" defTabSz="4173538" eaLnBrk="1" fontAlgn="auto" latinLnBrk="0" hangingPunct="1">
                    <a:lnSpc>
                      <a:spcPct val="100000"/>
                    </a:lnSpc>
                    <a:spcBef>
                      <a:spcPts val="600"/>
                    </a:spcBef>
                    <a:spcAft>
                      <a:spcPts val="0"/>
                    </a:spcAft>
                    <a:buClrTx/>
                    <a:buSzTx/>
                    <a:buFont typeface="+mj-lt"/>
                    <a:buAutoNum type="arabicPeriod" startAt="12"/>
                    <a:tabLst/>
                    <a:defRPr/>
                  </a:pPr>
                  <a:r>
                    <a:rPr kumimoji="0" lang="en-US" sz="3600" b="0" i="0" u="none" strike="noStrike" kern="0" cap="none" spc="0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Change is validated.</a:t>
                  </a:r>
                </a:p>
                <a:p>
                  <a:pPr marL="1885950" marR="0" lvl="3" indent="-514350" defTabSz="4173538" eaLnBrk="1" fontAlgn="auto" latinLnBrk="0" hangingPunct="1">
                    <a:lnSpc>
                      <a:spcPct val="100000"/>
                    </a:lnSpc>
                    <a:spcBef>
                      <a:spcPts val="600"/>
                    </a:spcBef>
                    <a:spcAft>
                      <a:spcPts val="0"/>
                    </a:spcAft>
                    <a:buClrTx/>
                    <a:buSzTx/>
                    <a:buFont typeface="+mj-lt"/>
                    <a:buAutoNum type="arabicPeriod" startAt="12"/>
                    <a:tabLst/>
                    <a:defRPr/>
                  </a:pPr>
                  <a:r>
                    <a:rPr kumimoji="0" lang="en-US" sz="3600" b="0" i="0" u="none" strike="noStrike" kern="0" cap="none" spc="0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Each unit in S</a:t>
                  </a:r>
                  <a:r>
                    <a:rPr kumimoji="0" lang="en-US" sz="3600" b="0" i="0" u="none" strike="noStrike" kern="0" cap="none" spc="0" normalizeH="0" baseline="-2500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T</a:t>
                  </a:r>
                  <a:r>
                    <a:rPr kumimoji="0" lang="en-US" sz="3600" b="0" i="0" u="none" strike="noStrike" kern="0" cap="none" spc="0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 the ICI-based CDT is re-trained on the new process status}     </a:t>
                  </a:r>
                </a:p>
                <a:p>
                  <a:pPr marL="1428750" marR="0" lvl="2" indent="-514350" defTabSz="4173538" eaLnBrk="1" fontAlgn="auto" latinLnBrk="0" hangingPunct="1">
                    <a:lnSpc>
                      <a:spcPct val="100000"/>
                    </a:lnSpc>
                    <a:spcBef>
                      <a:spcPts val="600"/>
                    </a:spcBef>
                    <a:spcAft>
                      <a:spcPts val="0"/>
                    </a:spcAft>
                    <a:buClrTx/>
                    <a:buSzTx/>
                    <a:buFont typeface="+mj-lt"/>
                    <a:buAutoNum type="arabicPeriod" startAt="14"/>
                    <a:tabLst/>
                    <a:defRPr/>
                  </a:pPr>
                  <a:r>
                    <a:rPr kumimoji="0" lang="en-US" sz="3600" b="0" i="0" u="none" strike="noStrike" kern="0" cap="none" spc="0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else{</a:t>
                  </a:r>
                </a:p>
                <a:p>
                  <a:pPr marL="1885950" marR="0" lvl="3" indent="-514350" defTabSz="4173538" eaLnBrk="1" fontAlgn="auto" latinLnBrk="0" hangingPunct="1">
                    <a:lnSpc>
                      <a:spcPct val="100000"/>
                    </a:lnSpc>
                    <a:spcBef>
                      <a:spcPts val="600"/>
                    </a:spcBef>
                    <a:spcAft>
                      <a:spcPts val="0"/>
                    </a:spcAft>
                    <a:buClrTx/>
                    <a:buSzTx/>
                    <a:buFont typeface="+mj-lt"/>
                    <a:buAutoNum type="arabicPeriod" startAt="15"/>
                    <a:tabLst/>
                    <a:defRPr/>
                  </a:pPr>
                  <a:r>
                    <a:rPr kumimoji="0" lang="en-US" sz="3600" b="0" i="0" u="none" strike="noStrike" kern="0" cap="none" spc="0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Change is discarded (false positive); </a:t>
                  </a:r>
                </a:p>
                <a:p>
                  <a:pPr marL="1885950" marR="0" lvl="3" indent="-514350" defTabSz="4173538" eaLnBrk="1" fontAlgn="auto" latinLnBrk="0" hangingPunct="1">
                    <a:lnSpc>
                      <a:spcPct val="100000"/>
                    </a:lnSpc>
                    <a:spcBef>
                      <a:spcPts val="600"/>
                    </a:spcBef>
                    <a:spcAft>
                      <a:spcPts val="0"/>
                    </a:spcAft>
                    <a:buClrTx/>
                    <a:buSzTx/>
                    <a:buFont typeface="+mj-lt"/>
                    <a:buAutoNum type="arabicPeriod" startAt="15"/>
                    <a:tabLst/>
                    <a:defRPr/>
                  </a:pPr>
                  <a:r>
                    <a:rPr kumimoji="0" lang="en-US" sz="3600" b="0" i="1" u="none" strike="noStrike" kern="0" cap="none" spc="0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Each unit in </a:t>
                  </a:r>
                  <a:r>
                    <a:rPr kumimoji="0" lang="en-US" sz="3600" b="0" i="0" u="none" strike="noStrike" kern="0" cap="none" spc="0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S</a:t>
                  </a:r>
                  <a:r>
                    <a:rPr kumimoji="0" lang="en-US" sz="3600" b="0" i="0" u="none" strike="noStrike" kern="0" cap="none" spc="0" normalizeH="0" baseline="-2500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T</a:t>
                  </a:r>
                  <a:r>
                    <a:rPr kumimoji="0" lang="en-US" sz="3600" b="0" i="0" u="none" strike="noStrike" kern="0" cap="none" spc="0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: reconfigure the ICI-based CDT to improve its performance }}}</a:t>
                  </a:r>
                  <a:endParaRPr kumimoji="0" lang="en-US" sz="3600" b="0" i="0" u="none" strike="noStrike" kern="0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Times New Roman"/>
                    <a:cs typeface="Arial" pitchFamily="34" charset="0"/>
                  </a:endParaRPr>
                </a:p>
              </p:txBody>
            </p:sp>
          </mc:Choice>
          <mc:Fallback xmlns="">
            <p:sp>
              <p:nvSpPr>
                <p:cNvPr id="55" name="Rectangle 2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40556" y="21743987"/>
                  <a:ext cx="16478250" cy="9944894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 l="-925" t="-803" b="-5127"/>
                  </a:stretch>
                </a:blip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307" name="Group 306"/>
            <p:cNvGrpSpPr/>
            <p:nvPr/>
          </p:nvGrpSpPr>
          <p:grpSpPr>
            <a:xfrm>
              <a:off x="16966406" y="21595572"/>
              <a:ext cx="1006872" cy="9393789"/>
              <a:chOff x="16966406" y="21595572"/>
              <a:chExt cx="1006872" cy="9393789"/>
            </a:xfrm>
          </p:grpSpPr>
          <p:sp>
            <p:nvSpPr>
              <p:cNvPr id="308" name="Right Brace 307"/>
              <p:cNvSpPr/>
              <p:nvPr/>
            </p:nvSpPr>
            <p:spPr bwMode="auto">
              <a:xfrm>
                <a:off x="16966406" y="22316281"/>
                <a:ext cx="152400" cy="1246981"/>
              </a:xfrm>
              <a:prstGeom prst="rightBrace">
                <a:avLst/>
              </a:prstGeom>
              <a:noFill/>
              <a:ln w="57150" cap="flat" cmpd="sng" algn="ctr">
                <a:solidFill>
                  <a:srgbClr val="FFC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4173538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1" i="0" u="none" strike="noStrike" kern="0" cap="none" spc="0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309" name="Right Brace 308"/>
              <p:cNvSpPr/>
              <p:nvPr/>
            </p:nvSpPr>
            <p:spPr bwMode="auto">
              <a:xfrm>
                <a:off x="16966406" y="23660101"/>
                <a:ext cx="152400" cy="7329260"/>
              </a:xfrm>
              <a:prstGeom prst="rightBrace">
                <a:avLst/>
              </a:prstGeom>
              <a:noFill/>
              <a:ln w="57150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4173538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1" i="0" u="none" strike="noStrike" kern="0" cap="none" spc="0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310" name="TextBox 309"/>
              <p:cNvSpPr txBox="1"/>
              <p:nvPr/>
            </p:nvSpPr>
            <p:spPr>
              <a:xfrm rot="5400000">
                <a:off x="15793626" y="23164113"/>
                <a:ext cx="3748194" cy="6111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600" b="0" i="0" u="none" strike="noStrike" kern="0" cap="none" spc="0" normalizeH="0" baseline="0" smtClean="0">
                    <a:ln>
                      <a:noFill/>
                    </a:ln>
                    <a:solidFill>
                      <a:srgbClr val="FFC00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Configuration</a:t>
                </a:r>
                <a:endParaRPr kumimoji="0" lang="en-US" sz="3600" b="0" i="0" u="none" strike="noStrike" kern="0" cap="none" spc="0" normalizeH="0" baseline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1" name="TextBox 310"/>
              <p:cNvSpPr txBox="1"/>
              <p:nvPr/>
            </p:nvSpPr>
            <p:spPr>
              <a:xfrm rot="5400000">
                <a:off x="16430196" y="26998491"/>
                <a:ext cx="2291619" cy="611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600" b="0" i="0" u="none" strike="noStrike" kern="0" cap="none" spc="0" normalizeH="0" baseline="0" smtClean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Execution</a:t>
                </a:r>
                <a:endParaRPr kumimoji="0" lang="en-US" sz="3600" b="0" i="0" u="none" strike="noStrike" kern="0" cap="none" spc="0" normalizeH="0" baseline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312" name="Rectangle 2673"/>
          <p:cNvSpPr>
            <a:spLocks noChangeArrowheads="1"/>
          </p:cNvSpPr>
          <p:nvPr/>
        </p:nvSpPr>
        <p:spPr bwMode="auto">
          <a:xfrm>
            <a:off x="707388" y="14877282"/>
            <a:ext cx="28713552" cy="12216298"/>
          </a:xfrm>
          <a:prstGeom prst="rect">
            <a:avLst/>
          </a:prstGeom>
          <a:noFill/>
          <a:ln>
            <a:solidFill>
              <a:srgbClr val="7F7F7F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defTabSz="4175125"/>
            <a:endParaRPr lang="en-US" sz="54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13" name="Text Box 2677"/>
          <p:cNvSpPr txBox="1">
            <a:spLocks noChangeArrowheads="1"/>
          </p:cNvSpPr>
          <p:nvPr/>
        </p:nvSpPr>
        <p:spPr bwMode="auto">
          <a:xfrm>
            <a:off x="812800" y="30108054"/>
            <a:ext cx="9982200" cy="7697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399" tIns="45702" rIns="91399" bIns="45702">
            <a:spAutoFit/>
          </a:bodyPr>
          <a:lstStyle>
            <a:lvl1pPr marL="457200" indent="-457200" defTabSz="417353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912813" indent="-455613" defTabSz="417353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370013" indent="-457200" defTabSz="417353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827213" indent="-457200" defTabSz="417353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284413" indent="-457200" defTabSz="417353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741613" indent="-457200" defTabSz="4173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3198813" indent="-457200" defTabSz="4173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656013" indent="-457200" defTabSz="4173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4113213" indent="-457200" defTabSz="4173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100" u="sng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a)</a:t>
            </a:r>
            <a:r>
              <a:rPr lang="en-US" sz="31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a mono-dimensional classification problem with </a:t>
            </a:r>
          </a:p>
          <a:p>
            <a:pPr eaLnBrk="1" hangingPunct="1"/>
            <a:r>
              <a:rPr lang="en-US" sz="31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equi-probable classes ruled by Gaussian distributions  </a:t>
            </a:r>
            <a:r>
              <a:rPr lang="en-US" sz="22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(with T=[-4,6]:                                          ,</a:t>
            </a:r>
            <a:endParaRPr lang="en-US" sz="310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/>
            <a:r>
              <a:rPr lang="en-US" sz="31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eaLnBrk="1" hangingPunct="1"/>
            <a:endParaRPr lang="en-US" sz="310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/>
            <a:endParaRPr lang="en-US" sz="310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/>
            <a:endParaRPr lang="en-US" sz="310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/>
            <a:endParaRPr lang="en-US" sz="310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/>
            <a:endParaRPr lang="en-US" sz="3100" u="sng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/>
            <a:endParaRPr lang="en-US" sz="3100" u="sng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/>
            <a:endParaRPr lang="en-US" sz="3100" u="sng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3100" u="sng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b)</a:t>
            </a:r>
            <a:r>
              <a:rPr lang="en-US" sz="31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a two-dimensional classification problem </a:t>
            </a:r>
          </a:p>
          <a:p>
            <a:pPr eaLnBrk="1" hangingPunct="1"/>
            <a:r>
              <a:rPr lang="en-US" sz="31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characterized by the two equi-probable classes ruled by chi-square distributions:                                   	</a:t>
            </a:r>
            <a:endParaRPr lang="en-US" sz="3100" u="sng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 eaLnBrk="1" hangingPunct="1"/>
            <a:endParaRPr lang="en-US" sz="2700" b="0"/>
          </a:p>
        </p:txBody>
      </p:sp>
      <p:sp>
        <p:nvSpPr>
          <p:cNvPr id="314" name="AutoShape 3797"/>
          <p:cNvSpPr>
            <a:spLocks noChangeArrowheads="1"/>
          </p:cNvSpPr>
          <p:nvPr/>
        </p:nvSpPr>
        <p:spPr bwMode="auto">
          <a:xfrm rot="10800000">
            <a:off x="1346200" y="31632054"/>
            <a:ext cx="8229600" cy="32004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ctr" defTabSz="4173538"/>
            <a:endParaRPr lang="en-US"/>
          </a:p>
        </p:txBody>
      </p:sp>
      <p:sp>
        <p:nvSpPr>
          <p:cNvPr id="315" name="Rectangle 3561"/>
          <p:cNvSpPr>
            <a:spLocks noChangeArrowheads="1"/>
          </p:cNvSpPr>
          <p:nvPr/>
        </p:nvSpPr>
        <p:spPr bwMode="auto">
          <a:xfrm>
            <a:off x="10645775" y="34922942"/>
            <a:ext cx="18361025" cy="4191000"/>
          </a:xfrm>
          <a:prstGeom prst="rect">
            <a:avLst/>
          </a:prstGeom>
          <a:solidFill>
            <a:schemeClr val="bg1"/>
          </a:solidFill>
          <a:ln w="88900">
            <a:solidFill>
              <a:schemeClr val="accent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6" name="Line 3564"/>
          <p:cNvSpPr>
            <a:spLocks noChangeShapeType="1"/>
          </p:cNvSpPr>
          <p:nvPr/>
        </p:nvSpPr>
        <p:spPr bwMode="auto">
          <a:xfrm>
            <a:off x="10645775" y="34922942"/>
            <a:ext cx="77724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" name="Text Box 3604"/>
          <p:cNvSpPr txBox="1">
            <a:spLocks noChangeArrowheads="1"/>
          </p:cNvSpPr>
          <p:nvPr/>
        </p:nvSpPr>
        <p:spPr bwMode="auto">
          <a:xfrm rot="16200000">
            <a:off x="15053469" y="36560448"/>
            <a:ext cx="4335462" cy="8953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399" tIns="45702" rIns="91399" bIns="45702">
            <a:spAutoFit/>
          </a:bodyPr>
          <a:lstStyle>
            <a:lvl1pPr defTabSz="417353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defTabSz="417353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912813" defTabSz="417353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370013" defTabSz="417353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827213" defTabSz="417353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284413" defTabSz="4173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741613" defTabSz="4173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198813" defTabSz="4173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656013" defTabSz="4173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600" smtClean="0">
                <a:solidFill>
                  <a:schemeClr val="bg2"/>
                </a:solidFill>
              </a:rPr>
              <a:t>Number of </a:t>
            </a:r>
            <a:r>
              <a:rPr lang="en-US" sz="2600" i="1" smtClean="0">
                <a:solidFill>
                  <a:schemeClr val="bg2"/>
                </a:solidFill>
              </a:rPr>
              <a:t>k</a:t>
            </a:r>
            <a:r>
              <a:rPr lang="en-US" sz="2600" smtClean="0">
                <a:solidFill>
                  <a:schemeClr val="bg2"/>
                </a:solidFill>
              </a:rPr>
              <a:t> within [P</a:t>
            </a:r>
            <a:r>
              <a:rPr lang="en-US" sz="2600" baseline="-25000" smtClean="0">
                <a:solidFill>
                  <a:schemeClr val="bg2"/>
                </a:solidFill>
              </a:rPr>
              <a:t>e</a:t>
            </a:r>
            <a:r>
              <a:rPr lang="en-US" sz="2600" smtClean="0">
                <a:solidFill>
                  <a:schemeClr val="bg2"/>
                </a:solidFill>
              </a:rPr>
              <a:t>(</a:t>
            </a:r>
            <a:r>
              <a:rPr lang="en-US" sz="2600" i="1" smtClean="0">
                <a:solidFill>
                  <a:schemeClr val="bg2"/>
                </a:solidFill>
              </a:rPr>
              <a:t>k</a:t>
            </a:r>
            <a:r>
              <a:rPr lang="en-US" sz="2600" baseline="30000" smtClean="0">
                <a:solidFill>
                  <a:schemeClr val="bg2"/>
                </a:solidFill>
              </a:rPr>
              <a:t>o</a:t>
            </a:r>
            <a:r>
              <a:rPr lang="en-US" sz="2600" smtClean="0">
                <a:solidFill>
                  <a:schemeClr val="bg2"/>
                </a:solidFill>
              </a:rPr>
              <a:t>),P</a:t>
            </a:r>
            <a:r>
              <a:rPr lang="en-US" sz="2600" baseline="-25000" smtClean="0">
                <a:solidFill>
                  <a:schemeClr val="bg2"/>
                </a:solidFill>
              </a:rPr>
              <a:t>e</a:t>
            </a:r>
            <a:r>
              <a:rPr lang="en-US" sz="2600" smtClean="0">
                <a:solidFill>
                  <a:schemeClr val="bg2"/>
                </a:solidFill>
              </a:rPr>
              <a:t>(</a:t>
            </a:r>
            <a:r>
              <a:rPr lang="en-US" sz="2600" i="1" smtClean="0">
                <a:solidFill>
                  <a:schemeClr val="bg2"/>
                </a:solidFill>
              </a:rPr>
              <a:t>k</a:t>
            </a:r>
            <a:r>
              <a:rPr lang="en-US" sz="2600" baseline="30000" smtClean="0">
                <a:solidFill>
                  <a:schemeClr val="bg2"/>
                </a:solidFill>
              </a:rPr>
              <a:t>o</a:t>
            </a:r>
            <a:r>
              <a:rPr lang="en-US" sz="2600" smtClean="0">
                <a:solidFill>
                  <a:schemeClr val="bg2"/>
                </a:solidFill>
              </a:rPr>
              <a:t>)+δ]</a:t>
            </a:r>
            <a:r>
              <a:rPr lang="en-US" sz="2600" smtClean="0"/>
              <a:t>       </a:t>
            </a:r>
            <a:endParaRPr lang="en-US" sz="2600">
              <a:solidFill>
                <a:schemeClr val="bg2"/>
              </a:solidFill>
            </a:endParaRPr>
          </a:p>
        </p:txBody>
      </p:sp>
      <p:sp>
        <p:nvSpPr>
          <p:cNvPr id="318" name="Text Box 3605"/>
          <p:cNvSpPr txBox="1">
            <a:spLocks noChangeArrowheads="1"/>
          </p:cNvSpPr>
          <p:nvPr/>
        </p:nvSpPr>
        <p:spPr bwMode="auto">
          <a:xfrm rot="16200000">
            <a:off x="8643938" y="36807304"/>
            <a:ext cx="4287837" cy="4365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399" tIns="45702" rIns="91399" bIns="45702">
            <a:spAutoFit/>
          </a:bodyPr>
          <a:lstStyle>
            <a:lvl1pPr defTabSz="417353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defTabSz="417353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912813" defTabSz="417353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370013" defTabSz="417353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827213" defTabSz="417353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284413" defTabSz="4173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741613" defTabSz="4173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198813" defTabSz="4173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656013" defTabSz="4173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200" smtClean="0">
                <a:solidFill>
                  <a:schemeClr val="bg2"/>
                </a:solidFill>
              </a:rPr>
              <a:t>P</a:t>
            </a:r>
            <a:r>
              <a:rPr lang="en-US" sz="2200" baseline="-25000" smtClean="0">
                <a:solidFill>
                  <a:schemeClr val="bg2"/>
                </a:solidFill>
              </a:rPr>
              <a:t>e</a:t>
            </a:r>
            <a:r>
              <a:rPr lang="en-US" sz="2200" smtClean="0">
                <a:solidFill>
                  <a:schemeClr val="bg2"/>
                </a:solidFill>
              </a:rPr>
              <a:t>(</a:t>
            </a:r>
            <a:r>
              <a:rPr lang="en-US" sz="2200" i="1" smtClean="0">
                <a:solidFill>
                  <a:schemeClr val="bg2"/>
                </a:solidFill>
              </a:rPr>
              <a:t>k</a:t>
            </a:r>
            <a:r>
              <a:rPr lang="en-US" sz="2200" smtClean="0">
                <a:solidFill>
                  <a:schemeClr val="bg2"/>
                </a:solidFill>
              </a:rPr>
              <a:t>) w.r.t. </a:t>
            </a:r>
            <a:r>
              <a:rPr lang="en-US" sz="2200" i="1" smtClean="0">
                <a:solidFill>
                  <a:schemeClr val="bg2"/>
                </a:solidFill>
              </a:rPr>
              <a:t>k</a:t>
            </a:r>
            <a:endParaRPr lang="en-US" sz="2200" i="1">
              <a:solidFill>
                <a:schemeClr val="bg2"/>
              </a:solidFill>
            </a:endParaRPr>
          </a:p>
        </p:txBody>
      </p:sp>
      <p:sp>
        <p:nvSpPr>
          <p:cNvPr id="319" name="Rectangle 3606"/>
          <p:cNvSpPr>
            <a:spLocks noChangeArrowheads="1"/>
          </p:cNvSpPr>
          <p:nvPr/>
        </p:nvSpPr>
        <p:spPr bwMode="auto">
          <a:xfrm>
            <a:off x="10645775" y="30349354"/>
            <a:ext cx="18361025" cy="4021138"/>
          </a:xfrm>
          <a:prstGeom prst="rect">
            <a:avLst/>
          </a:prstGeom>
          <a:solidFill>
            <a:srgbClr val="FFFFFF"/>
          </a:solidFill>
          <a:ln w="88900">
            <a:solidFill>
              <a:schemeClr val="accent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0" name="Line 3609"/>
          <p:cNvSpPr>
            <a:spLocks noChangeShapeType="1"/>
          </p:cNvSpPr>
          <p:nvPr/>
        </p:nvSpPr>
        <p:spPr bwMode="auto">
          <a:xfrm>
            <a:off x="10645775" y="30884082"/>
            <a:ext cx="77724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1" name="Text Box 3611"/>
          <p:cNvSpPr txBox="1">
            <a:spLocks noChangeArrowheads="1"/>
          </p:cNvSpPr>
          <p:nvPr/>
        </p:nvSpPr>
        <p:spPr bwMode="auto">
          <a:xfrm rot="16200000">
            <a:off x="15166975" y="31925742"/>
            <a:ext cx="4149725" cy="8953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399" tIns="45702" rIns="91399" bIns="45702">
            <a:spAutoFit/>
          </a:bodyPr>
          <a:lstStyle>
            <a:lvl1pPr defTabSz="417353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defTabSz="417353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912813" defTabSz="417353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370013" defTabSz="417353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827213" defTabSz="417353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284413" defTabSz="4173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741613" defTabSz="4173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198813" defTabSz="4173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656013" defTabSz="4173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600" smtClean="0"/>
              <a:t> </a:t>
            </a:r>
            <a:r>
              <a:rPr lang="en-US" sz="2200" smtClean="0">
                <a:solidFill>
                  <a:schemeClr val="bg2"/>
                </a:solidFill>
              </a:rPr>
              <a:t>Number of </a:t>
            </a:r>
            <a:r>
              <a:rPr lang="en-US" sz="2200" i="1" smtClean="0">
                <a:solidFill>
                  <a:schemeClr val="bg2"/>
                </a:solidFill>
              </a:rPr>
              <a:t>k</a:t>
            </a:r>
            <a:r>
              <a:rPr lang="en-US" sz="2200" smtClean="0">
                <a:solidFill>
                  <a:schemeClr val="bg2"/>
                </a:solidFill>
              </a:rPr>
              <a:t> within [</a:t>
            </a:r>
            <a:r>
              <a:rPr lang="en-US" sz="2200" i="1" smtClean="0">
                <a:solidFill>
                  <a:schemeClr val="bg2"/>
                </a:solidFill>
              </a:rPr>
              <a:t>P</a:t>
            </a:r>
            <a:r>
              <a:rPr lang="en-US" sz="2200" i="1" baseline="-25000" smtClean="0">
                <a:solidFill>
                  <a:schemeClr val="bg2"/>
                </a:solidFill>
              </a:rPr>
              <a:t>e</a:t>
            </a:r>
            <a:r>
              <a:rPr lang="en-US" sz="2200" i="1" smtClean="0">
                <a:solidFill>
                  <a:schemeClr val="bg2"/>
                </a:solidFill>
              </a:rPr>
              <a:t>(k</a:t>
            </a:r>
            <a:r>
              <a:rPr lang="en-US" sz="2200" i="1" baseline="30000" smtClean="0">
                <a:solidFill>
                  <a:schemeClr val="bg2"/>
                </a:solidFill>
              </a:rPr>
              <a:t>o</a:t>
            </a:r>
            <a:r>
              <a:rPr lang="en-US" sz="2200" smtClean="0">
                <a:solidFill>
                  <a:schemeClr val="bg2"/>
                </a:solidFill>
              </a:rPr>
              <a:t>),</a:t>
            </a:r>
            <a:r>
              <a:rPr lang="en-US" sz="2600" smtClean="0">
                <a:solidFill>
                  <a:schemeClr val="bg2"/>
                </a:solidFill>
              </a:rPr>
              <a:t>P</a:t>
            </a:r>
            <a:r>
              <a:rPr lang="en-US" sz="2600" baseline="-25000" smtClean="0">
                <a:solidFill>
                  <a:schemeClr val="bg2"/>
                </a:solidFill>
              </a:rPr>
              <a:t>e</a:t>
            </a:r>
            <a:r>
              <a:rPr lang="en-US" sz="2600" smtClean="0">
                <a:solidFill>
                  <a:schemeClr val="bg2"/>
                </a:solidFill>
              </a:rPr>
              <a:t>(</a:t>
            </a:r>
            <a:r>
              <a:rPr lang="en-US" sz="2600" i="1" smtClean="0">
                <a:solidFill>
                  <a:schemeClr val="bg2"/>
                </a:solidFill>
              </a:rPr>
              <a:t>k</a:t>
            </a:r>
            <a:r>
              <a:rPr lang="en-US" sz="2600" baseline="30000" smtClean="0">
                <a:solidFill>
                  <a:schemeClr val="bg2"/>
                </a:solidFill>
              </a:rPr>
              <a:t>o</a:t>
            </a:r>
            <a:r>
              <a:rPr lang="en-US" sz="2600" smtClean="0">
                <a:solidFill>
                  <a:schemeClr val="bg2"/>
                </a:solidFill>
              </a:rPr>
              <a:t>)+</a:t>
            </a:r>
            <a:r>
              <a:rPr lang="en-US" sz="2600" smtClean="0">
                <a:solidFill>
                  <a:schemeClr val="bg2"/>
                </a:solidFill>
                <a:cs typeface="Times New Roman" charset="0"/>
              </a:rPr>
              <a:t>δ</a:t>
            </a:r>
            <a:r>
              <a:rPr lang="en-US" sz="2200" smtClean="0">
                <a:solidFill>
                  <a:schemeClr val="bg2"/>
                </a:solidFill>
              </a:rPr>
              <a:t>]</a:t>
            </a:r>
            <a:r>
              <a:rPr lang="en-US" sz="2200" smtClean="0"/>
              <a:t>       </a:t>
            </a:r>
            <a:endParaRPr lang="en-US" sz="2200"/>
          </a:p>
        </p:txBody>
      </p:sp>
      <p:sp>
        <p:nvSpPr>
          <p:cNvPr id="322" name="Text Box 3612"/>
          <p:cNvSpPr txBox="1">
            <a:spLocks noChangeArrowheads="1"/>
          </p:cNvSpPr>
          <p:nvPr/>
        </p:nvSpPr>
        <p:spPr bwMode="auto">
          <a:xfrm rot="16200000">
            <a:off x="8723313" y="32162279"/>
            <a:ext cx="4129087" cy="4365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399" tIns="45702" rIns="91399" bIns="45702">
            <a:spAutoFit/>
          </a:bodyPr>
          <a:lstStyle>
            <a:lvl1pPr defTabSz="417353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defTabSz="417353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912813" defTabSz="417353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370013" defTabSz="417353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827213" defTabSz="417353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284413" defTabSz="4173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741613" defTabSz="4173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198813" defTabSz="4173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656013" defTabSz="4173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200" smtClean="0">
                <a:solidFill>
                  <a:schemeClr val="bg2"/>
                </a:solidFill>
              </a:rPr>
              <a:t>P</a:t>
            </a:r>
            <a:r>
              <a:rPr lang="en-US" sz="2200" baseline="-25000" smtClean="0">
                <a:solidFill>
                  <a:schemeClr val="bg2"/>
                </a:solidFill>
              </a:rPr>
              <a:t>e</a:t>
            </a:r>
            <a:r>
              <a:rPr lang="en-US" sz="2200" smtClean="0">
                <a:solidFill>
                  <a:schemeClr val="bg2"/>
                </a:solidFill>
              </a:rPr>
              <a:t>(</a:t>
            </a:r>
            <a:r>
              <a:rPr lang="en-US" sz="2200" i="1" smtClean="0">
                <a:solidFill>
                  <a:schemeClr val="bg2"/>
                </a:solidFill>
              </a:rPr>
              <a:t>k</a:t>
            </a:r>
            <a:r>
              <a:rPr lang="en-US" sz="2200" smtClean="0">
                <a:solidFill>
                  <a:schemeClr val="bg2"/>
                </a:solidFill>
              </a:rPr>
              <a:t>) w.r.t. </a:t>
            </a:r>
            <a:r>
              <a:rPr lang="en-US" sz="2200" i="1" smtClean="0">
                <a:solidFill>
                  <a:schemeClr val="bg2"/>
                </a:solidFill>
              </a:rPr>
              <a:t>k</a:t>
            </a:r>
            <a:endParaRPr lang="en-US" sz="2200" i="1">
              <a:solidFill>
                <a:schemeClr val="bg2"/>
              </a:solidFill>
            </a:endParaRPr>
          </a:p>
        </p:txBody>
      </p:sp>
      <p:sp>
        <p:nvSpPr>
          <p:cNvPr id="323" name="Text Box 3620"/>
          <p:cNvSpPr txBox="1">
            <a:spLocks noChangeArrowheads="1"/>
          </p:cNvSpPr>
          <p:nvPr/>
        </p:nvSpPr>
        <p:spPr bwMode="auto">
          <a:xfrm rot="16200000">
            <a:off x="21144707" y="36755710"/>
            <a:ext cx="4341812" cy="4984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399" tIns="45702" rIns="91399" bIns="45702">
            <a:spAutoFit/>
          </a:bodyPr>
          <a:lstStyle>
            <a:lvl1pPr defTabSz="417353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defTabSz="417353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912813" defTabSz="417353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370013" defTabSz="417353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827213" defTabSz="417353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284413" defTabSz="4173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741613" defTabSz="4173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198813" defTabSz="4173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656013" defTabSz="4173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600" i="1" smtClean="0">
                <a:solidFill>
                  <a:schemeClr val="bg2"/>
                </a:solidFill>
              </a:rPr>
              <a:t>k</a:t>
            </a:r>
            <a:r>
              <a:rPr lang="en-US" sz="2600" baseline="30000" smtClean="0">
                <a:solidFill>
                  <a:schemeClr val="bg2"/>
                </a:solidFill>
              </a:rPr>
              <a:t>o</a:t>
            </a:r>
            <a:r>
              <a:rPr lang="en-US" sz="2600" smtClean="0">
                <a:solidFill>
                  <a:schemeClr val="bg2"/>
                </a:solidFill>
              </a:rPr>
              <a:t>  w.r.t. </a:t>
            </a:r>
            <a:r>
              <a:rPr lang="en-US" sz="2600" i="1" smtClean="0">
                <a:solidFill>
                  <a:schemeClr val="bg2"/>
                </a:solidFill>
              </a:rPr>
              <a:t>n</a:t>
            </a:r>
            <a:endParaRPr lang="en-US" sz="2600" i="1">
              <a:solidFill>
                <a:schemeClr val="bg2"/>
              </a:solidFill>
            </a:endParaRPr>
          </a:p>
        </p:txBody>
      </p:sp>
      <p:sp>
        <p:nvSpPr>
          <p:cNvPr id="324" name="Text Box 3623"/>
          <p:cNvSpPr txBox="1">
            <a:spLocks noChangeArrowheads="1"/>
          </p:cNvSpPr>
          <p:nvPr/>
        </p:nvSpPr>
        <p:spPr bwMode="auto">
          <a:xfrm rot="16200000">
            <a:off x="21231225" y="32125767"/>
            <a:ext cx="4149725" cy="4984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399" tIns="45702" rIns="91399" bIns="45702">
            <a:spAutoFit/>
          </a:bodyPr>
          <a:lstStyle>
            <a:lvl1pPr defTabSz="417353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defTabSz="417353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912813" defTabSz="417353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370013" defTabSz="417353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827213" defTabSz="417353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284413" defTabSz="4173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741613" defTabSz="4173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198813" defTabSz="4173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656013" defTabSz="4173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600" i="1" smtClean="0">
                <a:solidFill>
                  <a:schemeClr val="bg2"/>
                </a:solidFill>
              </a:rPr>
              <a:t>k</a:t>
            </a:r>
            <a:r>
              <a:rPr lang="en-US" sz="2600" baseline="30000" smtClean="0">
                <a:solidFill>
                  <a:schemeClr val="bg2"/>
                </a:solidFill>
              </a:rPr>
              <a:t>o  </a:t>
            </a:r>
            <a:r>
              <a:rPr lang="en-US" sz="2600" smtClean="0">
                <a:solidFill>
                  <a:schemeClr val="bg2"/>
                </a:solidFill>
              </a:rPr>
              <a:t>w.r.t. </a:t>
            </a:r>
            <a:r>
              <a:rPr lang="en-US" sz="2600" i="1" smtClean="0">
                <a:solidFill>
                  <a:schemeClr val="bg2"/>
                </a:solidFill>
              </a:rPr>
              <a:t>n</a:t>
            </a:r>
            <a:endParaRPr lang="en-US" sz="2600" i="1">
              <a:solidFill>
                <a:schemeClr val="bg2"/>
              </a:solidFill>
            </a:endParaRPr>
          </a:p>
        </p:txBody>
      </p:sp>
      <p:graphicFrame>
        <p:nvGraphicFramePr>
          <p:cNvPr id="325" name="Object 377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5859029"/>
              </p:ext>
            </p:extLst>
          </p:nvPr>
        </p:nvGraphicFramePr>
        <p:xfrm>
          <a:off x="1357313" y="37099404"/>
          <a:ext cx="3633787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2" name="Equation" r:id="rId16" imgW="1892160" imgH="228600" progId="Equation.3">
                  <p:embed/>
                </p:oleObj>
              </mc:Choice>
              <mc:Fallback>
                <p:oleObj name="Equation" r:id="rId16" imgW="18921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313" y="37099404"/>
                        <a:ext cx="3633787" cy="503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" name="Object 378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2515963"/>
              </p:ext>
            </p:extLst>
          </p:nvPr>
        </p:nvGraphicFramePr>
        <p:xfrm>
          <a:off x="1333500" y="37604229"/>
          <a:ext cx="351790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3" name="Equation" r:id="rId18" imgW="1942920" imgH="228600" progId="Equation.3">
                  <p:embed/>
                </p:oleObj>
              </mc:Choice>
              <mc:Fallback>
                <p:oleObj name="Equation" r:id="rId18" imgW="19429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3500" y="37604229"/>
                        <a:ext cx="3517900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" name="Object 378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669642"/>
              </p:ext>
            </p:extLst>
          </p:nvPr>
        </p:nvGraphicFramePr>
        <p:xfrm>
          <a:off x="1346200" y="38166204"/>
          <a:ext cx="198120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4" name="Equation" r:id="rId20" imgW="1269449" imgH="215806" progId="Equation.3">
                  <p:embed/>
                </p:oleObj>
              </mc:Choice>
              <mc:Fallback>
                <p:oleObj name="Equation" r:id="rId20" imgW="1269449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6200" y="38166204"/>
                        <a:ext cx="1981200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8" name="Object 378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7298972"/>
              </p:ext>
            </p:extLst>
          </p:nvPr>
        </p:nvGraphicFramePr>
        <p:xfrm>
          <a:off x="6223000" y="30995467"/>
          <a:ext cx="3000375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5" name="Equation" r:id="rId22" imgW="1130040" imgH="215640" progId="Equation.3">
                  <p:embed/>
                </p:oleObj>
              </mc:Choice>
              <mc:Fallback>
                <p:oleObj name="Equation" r:id="rId22" imgW="113004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000" y="30995467"/>
                        <a:ext cx="3000375" cy="503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9" name="Object 378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3266822"/>
              </p:ext>
            </p:extLst>
          </p:nvPr>
        </p:nvGraphicFramePr>
        <p:xfrm>
          <a:off x="3155950" y="31014517"/>
          <a:ext cx="2933700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6" name="Equation" r:id="rId24" imgW="1104840" imgH="215640" progId="Equation.3">
                  <p:embed/>
                </p:oleObj>
              </mc:Choice>
              <mc:Fallback>
                <p:oleObj name="Equation" r:id="rId24" imgW="110484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5950" y="31014517"/>
                        <a:ext cx="2933700" cy="503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30" name="Picture 3786"/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50"/>
          <a:stretch>
            <a:fillRect/>
          </a:stretch>
        </p:blipFill>
        <p:spPr bwMode="auto">
          <a:xfrm>
            <a:off x="1574800" y="32214667"/>
            <a:ext cx="3581400" cy="2389187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1" name="Picture 3787" descr="App_a_fig1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4800" y="32221017"/>
            <a:ext cx="3962400" cy="2382837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2" name="Picture 3788"/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7775" y="30485879"/>
            <a:ext cx="4953000" cy="371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3" name="Picture 3789"/>
          <p:cNvPicPr>
            <a:picLocks noChangeAspect="1" noChangeArrowheads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29200" y="30562079"/>
            <a:ext cx="5181600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4" name="Picture 3790"/>
          <p:cNvPicPr>
            <a:picLocks noChangeAspect="1" noChangeArrowheads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03"/>
          <a:stretch>
            <a:fillRect/>
          </a:stretch>
        </p:blipFill>
        <p:spPr bwMode="auto">
          <a:xfrm>
            <a:off x="23523575" y="30409679"/>
            <a:ext cx="5181600" cy="365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5" name="Picture 3791"/>
          <p:cNvPicPr>
            <a:picLocks noChangeAspect="1" noChangeArrowheads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94"/>
          <a:stretch>
            <a:fillRect/>
          </a:stretch>
        </p:blipFill>
        <p:spPr bwMode="auto">
          <a:xfrm>
            <a:off x="11255375" y="35157892"/>
            <a:ext cx="5181600" cy="380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6" name="Picture 3792"/>
          <p:cNvPicPr>
            <a:picLocks noChangeAspect="1" noChangeArrowheads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3" b="3423"/>
          <a:stretch>
            <a:fillRect/>
          </a:stretch>
        </p:blipFill>
        <p:spPr bwMode="auto">
          <a:xfrm>
            <a:off x="17805400" y="35283304"/>
            <a:ext cx="5181600" cy="352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" name="Picture 3793"/>
          <p:cNvPicPr>
            <a:picLocks noChangeAspect="1" noChangeArrowheads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29"/>
          <a:stretch>
            <a:fillRect/>
          </a:stretch>
        </p:blipFill>
        <p:spPr bwMode="auto">
          <a:xfrm>
            <a:off x="23675975" y="35456342"/>
            <a:ext cx="4953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" name="Picture 3794"/>
          <p:cNvPicPr>
            <a:picLocks noChangeAspect="1" noChangeArrowheads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60" r="11676" b="6299"/>
          <a:stretch>
            <a:fillRect/>
          </a:stretch>
        </p:blipFill>
        <p:spPr bwMode="auto">
          <a:xfrm>
            <a:off x="6146800" y="36499329"/>
            <a:ext cx="3940175" cy="23717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9" name="Line 3795"/>
          <p:cNvSpPr>
            <a:spLocks noChangeShapeType="1"/>
          </p:cNvSpPr>
          <p:nvPr/>
        </p:nvSpPr>
        <p:spPr bwMode="auto">
          <a:xfrm>
            <a:off x="5003800" y="37423254"/>
            <a:ext cx="2286000" cy="762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0" name="Line 3796"/>
          <p:cNvSpPr>
            <a:spLocks noChangeShapeType="1"/>
          </p:cNvSpPr>
          <p:nvPr/>
        </p:nvSpPr>
        <p:spPr bwMode="auto">
          <a:xfrm>
            <a:off x="5003800" y="37804254"/>
            <a:ext cx="2971800" cy="3048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1" name="Text Box 3799"/>
          <p:cNvSpPr txBox="1">
            <a:spLocks noChangeArrowheads="1"/>
          </p:cNvSpPr>
          <p:nvPr/>
        </p:nvSpPr>
        <p:spPr bwMode="auto">
          <a:xfrm>
            <a:off x="2320925" y="31676504"/>
            <a:ext cx="71024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17353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defTabSz="417353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defTabSz="417353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417353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417353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4173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4173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4173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4173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600" i="1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The theoretical derivation is experimentally sound </a:t>
            </a:r>
          </a:p>
        </p:txBody>
      </p:sp>
      <p:sp>
        <p:nvSpPr>
          <p:cNvPr id="342" name="Round Single Corner Rectangle 341"/>
          <p:cNvSpPr/>
          <p:nvPr/>
        </p:nvSpPr>
        <p:spPr>
          <a:xfrm>
            <a:off x="718805" y="13815605"/>
            <a:ext cx="16088466" cy="990600"/>
          </a:xfrm>
          <a:prstGeom prst="round1Rect">
            <a:avLst/>
          </a:prstGeom>
          <a:solidFill>
            <a:srgbClr val="E46C0A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/>
              </a:rPr>
              <a:t>The proposed algorithm</a:t>
            </a:r>
            <a:endParaRPr lang="en-US" sz="6000">
              <a:solidFill>
                <a:srgbClr val="00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/>
            </a:endParaRPr>
          </a:p>
        </p:txBody>
      </p:sp>
      <p:sp>
        <p:nvSpPr>
          <p:cNvPr id="343" name="Round Single Corner Rectangle 342"/>
          <p:cNvSpPr/>
          <p:nvPr/>
        </p:nvSpPr>
        <p:spPr>
          <a:xfrm>
            <a:off x="805090" y="28381649"/>
            <a:ext cx="28582710" cy="990600"/>
          </a:xfrm>
          <a:prstGeom prst="round1Rect">
            <a:avLst/>
          </a:prstGeom>
          <a:solidFill>
            <a:srgbClr val="E46C0A"/>
          </a:solidFill>
          <a:ln>
            <a:solidFill>
              <a:srgbClr val="7F7F7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/>
              </a:rPr>
              <a:t>Experimental Results</a:t>
            </a:r>
            <a:endParaRPr lang="en-US" sz="60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90008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349</Words>
  <Application>Microsoft Office PowerPoint</Application>
  <PresentationFormat>自定义</PresentationFormat>
  <Paragraphs>70</Paragraphs>
  <Slides>2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ＭＳ Ｐゴシック</vt:lpstr>
      <vt:lpstr>宋体</vt:lpstr>
      <vt:lpstr>Arial</vt:lpstr>
      <vt:lpstr>Calibri</vt:lpstr>
      <vt:lpstr>Lucida Calligraphy</vt:lpstr>
      <vt:lpstr>Times New Roman</vt:lpstr>
      <vt:lpstr>Wingdings</vt:lpstr>
      <vt:lpstr>Office Theme</vt:lpstr>
      <vt:lpstr>Equation</vt:lpstr>
      <vt:lpstr>PowerPoint 演示文稿</vt:lpstr>
      <vt:lpstr>Model ensemble for an effective on-line reconstruction  of missing data in sensor networks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Stefen Xu</dc:creator>
  <cp:lastModifiedBy>Stefen Xu</cp:lastModifiedBy>
  <cp:revision>19</cp:revision>
  <dcterms:created xsi:type="dcterms:W3CDTF">2014-03-24T10:25:31Z</dcterms:created>
  <dcterms:modified xsi:type="dcterms:W3CDTF">2016-05-26T15:54:39Z</dcterms:modified>
</cp:coreProperties>
</file>