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Default Extension="vml" ContentType="application/vnd.openxmlformats-officedocument.vmlDrawing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30275213" cy="428117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9521" autoAdjust="0"/>
  </p:normalViewPr>
  <p:slideViewPr>
    <p:cSldViewPr snapToGrid="0" snapToObjects="1">
      <p:cViewPr>
        <p:scale>
          <a:sx n="30" d="100"/>
          <a:sy n="30" d="100"/>
        </p:scale>
        <p:origin x="-270" y="5016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r>
              <a:rPr lang="it-IT" dirty="0" err="1" smtClean="0"/>
              <a:t>Paper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r>
              <a:rPr lang="it-IT" dirty="0" err="1" smtClean="0"/>
              <a:t>author’s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and </a:t>
            </a:r>
            <a:r>
              <a:rPr lang="it-IT" dirty="0" err="1" smtClean="0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5295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2476325"/>
            <a:ext cx="27247692" cy="285226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828" y="7640074"/>
            <a:ext cx="27247692" cy="31409529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Parallelogram 7"/>
          <p:cNvSpPr/>
          <p:nvPr userDrawn="1"/>
        </p:nvSpPr>
        <p:spPr>
          <a:xfrm flipH="1">
            <a:off x="27318002" y="474783"/>
            <a:ext cx="2418543" cy="1892076"/>
          </a:xfrm>
          <a:prstGeom prst="parallelogram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Parallelogram 8"/>
          <p:cNvSpPr/>
          <p:nvPr userDrawn="1"/>
        </p:nvSpPr>
        <p:spPr>
          <a:xfrm flipH="1">
            <a:off x="747075" y="451211"/>
            <a:ext cx="23217780" cy="1939220"/>
          </a:xfrm>
          <a:prstGeom prst="parallelogram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34089" y="501808"/>
            <a:ext cx="15562834" cy="1079652"/>
          </a:xfrm>
          <a:prstGeom prst="rect">
            <a:avLst/>
          </a:prstGeom>
          <a:noFill/>
        </p:spPr>
        <p:txBody>
          <a:bodyPr wrap="none" lIns="398651" tIns="199325" rIns="398651" bIns="199325" rtlCol="0">
            <a:spAutoFit/>
          </a:bodyPr>
          <a:lstStyle/>
          <a:p>
            <a:r>
              <a:rPr lang="en-US" sz="4400" b="0" i="0" kern="1200" noProof="0" smtClean="0">
                <a:solidFill>
                  <a:schemeClr val="bg1"/>
                </a:solidFill>
                <a:latin typeface="+mn-lt"/>
                <a:cs typeface="Lucida Calligraphy"/>
              </a:rPr>
              <a:t>2014 IEEE World Congress on Computational Intelligence (WCCI)</a:t>
            </a:r>
            <a:endParaRPr lang="en-US" sz="4400" b="0" i="0" noProof="0">
              <a:solidFill>
                <a:schemeClr val="bg1"/>
              </a:solidFill>
              <a:latin typeface="+mn-lt"/>
              <a:cs typeface="Lucida Calligraphy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383566" y="1281085"/>
            <a:ext cx="7912214" cy="1018096"/>
          </a:xfrm>
          <a:prstGeom prst="rect">
            <a:avLst/>
          </a:prstGeom>
          <a:noFill/>
        </p:spPr>
        <p:txBody>
          <a:bodyPr wrap="none" lIns="398651" tIns="199325" rIns="398651" bIns="199325" rtlCol="0">
            <a:spAutoFit/>
          </a:bodyPr>
          <a:lstStyle/>
          <a:p>
            <a:pPr marL="0" marR="0" indent="0" algn="l" defTabSz="1993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1" kern="1200" noProof="0" smtClean="0">
                <a:solidFill>
                  <a:schemeClr val="bg1"/>
                </a:solidFill>
                <a:latin typeface="+mn-lt"/>
                <a:cs typeface="Lucida Calligraphy"/>
              </a:rPr>
              <a:t>06 Jul - 11 Jul 2014, Beijing, China</a:t>
            </a:r>
            <a:r>
              <a:rPr lang="en-US" sz="4000" b="0" i="1" kern="1200" baseline="0" noProof="0" smtClean="0">
                <a:solidFill>
                  <a:schemeClr val="bg1"/>
                </a:solidFill>
                <a:latin typeface="+mn-lt"/>
                <a:cs typeface="Lucida Calligraphy"/>
              </a:rPr>
              <a:t> </a:t>
            </a:r>
            <a:endParaRPr lang="en-US" sz="4000" b="0" i="1" noProof="0">
              <a:solidFill>
                <a:schemeClr val="bg1"/>
              </a:solidFill>
              <a:latin typeface="+mn-lt"/>
              <a:cs typeface="Lucida Calligraphy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69919" y="-190485"/>
            <a:ext cx="18466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5" name="Picture 14" descr="logo-wcci2014-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6295" y="354021"/>
            <a:ext cx="2578100" cy="2133600"/>
          </a:xfrm>
          <a:prstGeom prst="rect">
            <a:avLst/>
          </a:prstGeom>
        </p:spPr>
      </p:pic>
      <p:sp>
        <p:nvSpPr>
          <p:cNvPr id="16" name="Parallelogram 15"/>
          <p:cNvSpPr/>
          <p:nvPr userDrawn="1"/>
        </p:nvSpPr>
        <p:spPr>
          <a:xfrm flipH="1">
            <a:off x="688587" y="5328589"/>
            <a:ext cx="29047957" cy="1595709"/>
          </a:xfrm>
          <a:prstGeom prst="parallelogram">
            <a:avLst/>
          </a:prstGeom>
          <a:gradFill flip="none" rotWithShape="1">
            <a:gsLst>
              <a:gs pos="4200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Parallelogram 18"/>
          <p:cNvSpPr/>
          <p:nvPr userDrawn="1"/>
        </p:nvSpPr>
        <p:spPr>
          <a:xfrm flipH="1">
            <a:off x="771556" y="40123368"/>
            <a:ext cx="2418543" cy="1943998"/>
          </a:xfrm>
          <a:prstGeom prst="parallelogram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Parallelogram 19"/>
          <p:cNvSpPr/>
          <p:nvPr userDrawn="1"/>
        </p:nvSpPr>
        <p:spPr>
          <a:xfrm flipH="1">
            <a:off x="7935644" y="40123368"/>
            <a:ext cx="21800900" cy="1943998"/>
          </a:xfrm>
          <a:prstGeom prst="parallelogram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noProof="0" smtClean="0"/>
              <a:t>2014 IEEE International Conference on Fuzzy Systems</a:t>
            </a:r>
            <a:endParaRPr lang="en-US" sz="5400" noProof="0"/>
          </a:p>
        </p:txBody>
      </p:sp>
      <p:pic>
        <p:nvPicPr>
          <p:cNvPr id="21" name="Picture 20" descr="CIS_logo_4c_notag.ti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6" t="31496" r="11978" b="30016"/>
          <a:stretch/>
        </p:blipFill>
        <p:spPr>
          <a:xfrm>
            <a:off x="3352917" y="40117949"/>
            <a:ext cx="4292480" cy="21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3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2088170" rtl="0" eaLnBrk="1" latinLnBrk="0" hangingPunct="1">
        <a:spcBef>
          <a:spcPct val="0"/>
        </a:spcBef>
        <a:buNone/>
        <a:defRPr sz="8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1.e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emf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967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Model ensemble  for an effective on-line reconstruction </a:t>
            </a:r>
            <a:br>
              <a:rPr lang="en-US" smtClean="0"/>
            </a:br>
            <a:r>
              <a:rPr lang="en-US" smtClean="0"/>
              <a:t>of missing data in sensor networks </a:t>
            </a:r>
            <a:endParaRPr lang="en-US" sz="80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74612" y="5214928"/>
            <a:ext cx="16453907" cy="13180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mtClean="0"/>
              <a:t>Author 1, Author 2, Author 3</a:t>
            </a:r>
          </a:p>
          <a:p>
            <a:pPr>
              <a:lnSpc>
                <a:spcPct val="80000"/>
              </a:lnSpc>
            </a:pPr>
            <a:r>
              <a:rPr lang="en-US" smtClean="0"/>
              <a:t>Affiliation</a:t>
            </a:r>
          </a:p>
          <a:p>
            <a:endParaRPr lang="en-US"/>
          </a:p>
        </p:txBody>
      </p:sp>
      <p:sp>
        <p:nvSpPr>
          <p:cNvPr id="5" name="AutoShape 3629"/>
          <p:cNvSpPr>
            <a:spLocks noChangeArrowheads="1"/>
          </p:cNvSpPr>
          <p:nvPr/>
        </p:nvSpPr>
        <p:spPr bwMode="auto">
          <a:xfrm>
            <a:off x="1815283" y="9598507"/>
            <a:ext cx="1905000" cy="2743200"/>
          </a:xfrm>
          <a:prstGeom prst="curvedRightArrow">
            <a:avLst>
              <a:gd name="adj1" fmla="val 28800"/>
              <a:gd name="adj2" fmla="val 57600"/>
              <a:gd name="adj3" fmla="val 33333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574800" y="7574331"/>
            <a:ext cx="27889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 anchor="ctr"/>
          <a:lstStyle/>
          <a:p>
            <a:pPr defTabSz="4173538">
              <a:buFont typeface="Wingdings" charset="0"/>
              <a:buNone/>
            </a:pPr>
            <a:r>
              <a:rPr lang="en-US" sz="44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k-NN classifiers</a:t>
            </a:r>
            <a:r>
              <a:rPr lang="en-US" sz="4400" b="0" smtClean="0"/>
              <a:t>  associate a classification label to an input as the majority of its </a:t>
            </a:r>
            <a:r>
              <a:rPr lang="en-US" sz="4400" b="0" i="1" smtClean="0"/>
              <a:t>k</a:t>
            </a:r>
            <a:r>
              <a:rPr lang="en-US" sz="4400" b="0" smtClean="0"/>
              <a:t> nearest training samples</a:t>
            </a:r>
          </a:p>
          <a:p>
            <a:pPr defTabSz="4173538">
              <a:buFont typeface="Wingdings" charset="0"/>
              <a:buNone/>
            </a:pPr>
            <a:r>
              <a:rPr lang="en-US" sz="4400" b="0" smtClean="0"/>
              <a:t>              	</a:t>
            </a:r>
            <a:r>
              <a:rPr lang="en-US" sz="4400" b="0" i="1" smtClean="0"/>
              <a:t>No proper training  phase – Reduced computational complexity</a:t>
            </a:r>
            <a:endParaRPr lang="en-US" sz="4400" b="0" smtClean="0"/>
          </a:p>
          <a:p>
            <a:pPr defTabSz="4173538">
              <a:buFont typeface="Wingdings" charset="0"/>
              <a:buNone/>
            </a:pPr>
            <a:r>
              <a:rPr lang="en-US" sz="4400" b="0" smtClean="0"/>
              <a:t>              	</a:t>
            </a:r>
            <a:r>
              <a:rPr lang="en-US" sz="4400" b="0" i="1" smtClean="0"/>
              <a:t>Consistency: Bayes errore </a:t>
            </a:r>
            <a:endParaRPr lang="en-US" sz="4400" b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3484658" y="9582632"/>
            <a:ext cx="180816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6"/>
          <p:cNvSpPr>
            <a:spLocks noChangeArrowheads="1"/>
          </p:cNvSpPr>
          <p:nvPr/>
        </p:nvSpPr>
        <p:spPr bwMode="auto">
          <a:xfrm>
            <a:off x="10121083" y="10416211"/>
            <a:ext cx="1016375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/>
          <a:lstStyle/>
          <a:p>
            <a:pPr defTabSz="4173538"/>
            <a:endParaRPr lang="en-US" sz="4000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173538">
              <a:buFont typeface="Wingdings" charset="0"/>
              <a:buChar char="Ø"/>
            </a:pPr>
            <a:r>
              <a:rPr lang="en-US" sz="4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0" smtClean="0"/>
              <a:t>Leave-One-Out (LOO)</a:t>
            </a:r>
          </a:p>
          <a:p>
            <a:pPr defTabSz="4173538">
              <a:buFont typeface="Wingdings" charset="0"/>
              <a:buChar char="Ø"/>
            </a:pPr>
            <a:r>
              <a:rPr lang="en-US" sz="4000" smtClean="0"/>
              <a:t> </a:t>
            </a:r>
            <a:r>
              <a:rPr lang="en-US" sz="4000" b="0" smtClean="0"/>
              <a:t>Fukunaga et Al. </a:t>
            </a:r>
          </a:p>
          <a:p>
            <a:pPr defTabSz="4173538">
              <a:buFont typeface="Wingdings" charset="0"/>
              <a:buChar char="Ø"/>
            </a:pPr>
            <a:r>
              <a:rPr lang="en-US" sz="4000" b="0" smtClean="0"/>
              <a:t>Lack of theoretical results</a:t>
            </a:r>
            <a:endParaRPr lang="en-US" sz="4000" b="0"/>
          </a:p>
        </p:txBody>
      </p:sp>
      <p:sp>
        <p:nvSpPr>
          <p:cNvPr id="9" name="Oval 2958"/>
          <p:cNvSpPr>
            <a:spLocks noChangeArrowheads="1"/>
          </p:cNvSpPr>
          <p:nvPr/>
        </p:nvSpPr>
        <p:spPr bwMode="black">
          <a:xfrm>
            <a:off x="3872683" y="10876445"/>
            <a:ext cx="4419600" cy="24558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4200" b="0" i="1" smtClean="0">
                <a:solidFill>
                  <a:schemeClr val="bg1"/>
                </a:solidFill>
                <a:latin typeface="Arial" charset="0"/>
              </a:rPr>
              <a:t>How to select </a:t>
            </a:r>
            <a:br>
              <a:rPr lang="en-US" sz="4200" b="0" i="1" smtClean="0">
                <a:solidFill>
                  <a:schemeClr val="bg1"/>
                </a:solidFill>
                <a:latin typeface="Arial" charset="0"/>
              </a:rPr>
            </a:br>
            <a:r>
              <a:rPr lang="en-US" sz="4200" b="0" i="1" smtClean="0">
                <a:solidFill>
                  <a:schemeClr val="bg1"/>
                </a:solidFill>
                <a:latin typeface="Arial" charset="0"/>
              </a:rPr>
              <a:t>k given n?</a:t>
            </a:r>
            <a:endParaRPr lang="en-US" sz="4200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AutoShape 2963"/>
          <p:cNvSpPr>
            <a:spLocks noChangeArrowheads="1"/>
          </p:cNvSpPr>
          <p:nvPr/>
        </p:nvSpPr>
        <p:spPr bwMode="auto">
          <a:xfrm>
            <a:off x="8392296" y="11427307"/>
            <a:ext cx="1423987" cy="1295400"/>
          </a:xfrm>
          <a:prstGeom prst="rightArrow">
            <a:avLst>
              <a:gd name="adj1" fmla="val 50000"/>
              <a:gd name="adj2" fmla="val 27482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829"/>
          <p:cNvGrpSpPr>
            <a:grpSpLocks/>
          </p:cNvGrpSpPr>
          <p:nvPr/>
        </p:nvGrpSpPr>
        <p:grpSpPr bwMode="auto">
          <a:xfrm>
            <a:off x="17257094" y="9983578"/>
            <a:ext cx="11749706" cy="3509765"/>
            <a:chOff x="12560" y="8970"/>
            <a:chExt cx="5664" cy="1680"/>
          </a:xfrm>
        </p:grpSpPr>
        <p:sp>
          <p:nvSpPr>
            <p:cNvPr id="12" name="Oval 3773"/>
            <p:cNvSpPr>
              <a:spLocks noChangeAspect="1" noChangeArrowheads="1"/>
            </p:cNvSpPr>
            <p:nvPr/>
          </p:nvSpPr>
          <p:spPr bwMode="auto">
            <a:xfrm>
              <a:off x="15584" y="9258"/>
              <a:ext cx="1104" cy="1104"/>
            </a:xfrm>
            <a:prstGeom prst="ellipse">
              <a:avLst/>
            </a:prstGeom>
            <a:solidFill>
              <a:srgbClr val="C0C0C0">
                <a:alpha val="6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3714"/>
            <p:cNvSpPr>
              <a:spLocks noChangeArrowheads="1"/>
            </p:cNvSpPr>
            <p:nvPr/>
          </p:nvSpPr>
          <p:spPr bwMode="auto">
            <a:xfrm>
              <a:off x="15104" y="9882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3715"/>
            <p:cNvSpPr>
              <a:spLocks noChangeArrowheads="1"/>
            </p:cNvSpPr>
            <p:nvPr/>
          </p:nvSpPr>
          <p:spPr bwMode="auto">
            <a:xfrm>
              <a:off x="15440" y="9498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3716"/>
            <p:cNvSpPr>
              <a:spLocks noChangeArrowheads="1"/>
            </p:cNvSpPr>
            <p:nvPr/>
          </p:nvSpPr>
          <p:spPr bwMode="auto">
            <a:xfrm>
              <a:off x="15344" y="1012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3717"/>
            <p:cNvSpPr>
              <a:spLocks noChangeArrowheads="1"/>
            </p:cNvSpPr>
            <p:nvPr/>
          </p:nvSpPr>
          <p:spPr bwMode="auto">
            <a:xfrm>
              <a:off x="15536" y="1012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3718"/>
            <p:cNvSpPr>
              <a:spLocks noChangeArrowheads="1"/>
            </p:cNvSpPr>
            <p:nvPr/>
          </p:nvSpPr>
          <p:spPr bwMode="auto">
            <a:xfrm>
              <a:off x="15728" y="906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3719"/>
            <p:cNvSpPr>
              <a:spLocks noChangeArrowheads="1"/>
            </p:cNvSpPr>
            <p:nvPr/>
          </p:nvSpPr>
          <p:spPr bwMode="auto">
            <a:xfrm>
              <a:off x="15968" y="993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3720"/>
            <p:cNvSpPr>
              <a:spLocks noChangeArrowheads="1"/>
            </p:cNvSpPr>
            <p:nvPr/>
          </p:nvSpPr>
          <p:spPr bwMode="auto">
            <a:xfrm>
              <a:off x="15440" y="930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3721"/>
            <p:cNvSpPr>
              <a:spLocks noChangeArrowheads="1"/>
            </p:cNvSpPr>
            <p:nvPr/>
          </p:nvSpPr>
          <p:spPr bwMode="auto">
            <a:xfrm>
              <a:off x="15680" y="983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722"/>
            <p:cNvSpPr>
              <a:spLocks noChangeArrowheads="1"/>
            </p:cNvSpPr>
            <p:nvPr/>
          </p:nvSpPr>
          <p:spPr bwMode="auto">
            <a:xfrm>
              <a:off x="14864" y="9498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3723"/>
            <p:cNvSpPr>
              <a:spLocks noChangeArrowheads="1"/>
            </p:cNvSpPr>
            <p:nvPr/>
          </p:nvSpPr>
          <p:spPr bwMode="auto">
            <a:xfrm>
              <a:off x="14960" y="10169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724"/>
            <p:cNvSpPr>
              <a:spLocks noChangeArrowheads="1"/>
            </p:cNvSpPr>
            <p:nvPr/>
          </p:nvSpPr>
          <p:spPr bwMode="auto">
            <a:xfrm>
              <a:off x="15632" y="1031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3726"/>
            <p:cNvSpPr>
              <a:spLocks noChangeArrowheads="1"/>
            </p:cNvSpPr>
            <p:nvPr/>
          </p:nvSpPr>
          <p:spPr bwMode="auto">
            <a:xfrm>
              <a:off x="17168" y="925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3727"/>
            <p:cNvSpPr>
              <a:spLocks noChangeArrowheads="1"/>
            </p:cNvSpPr>
            <p:nvPr/>
          </p:nvSpPr>
          <p:spPr bwMode="auto">
            <a:xfrm>
              <a:off x="17264" y="993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728"/>
            <p:cNvSpPr>
              <a:spLocks noChangeArrowheads="1"/>
            </p:cNvSpPr>
            <p:nvPr/>
          </p:nvSpPr>
          <p:spPr bwMode="auto">
            <a:xfrm>
              <a:off x="16088" y="921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3729"/>
            <p:cNvSpPr>
              <a:spLocks noChangeArrowheads="1"/>
            </p:cNvSpPr>
            <p:nvPr/>
          </p:nvSpPr>
          <p:spPr bwMode="auto">
            <a:xfrm>
              <a:off x="16880" y="1017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3730"/>
            <p:cNvSpPr>
              <a:spLocks noChangeArrowheads="1"/>
            </p:cNvSpPr>
            <p:nvPr/>
          </p:nvSpPr>
          <p:spPr bwMode="auto">
            <a:xfrm>
              <a:off x="17168" y="954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731"/>
            <p:cNvSpPr>
              <a:spLocks noChangeArrowheads="1"/>
            </p:cNvSpPr>
            <p:nvPr/>
          </p:nvSpPr>
          <p:spPr bwMode="auto">
            <a:xfrm>
              <a:off x="16496" y="973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3732"/>
            <p:cNvSpPr>
              <a:spLocks noChangeArrowheads="1"/>
            </p:cNvSpPr>
            <p:nvPr/>
          </p:nvSpPr>
          <p:spPr bwMode="auto">
            <a:xfrm>
              <a:off x="16688" y="935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3733"/>
            <p:cNvSpPr>
              <a:spLocks noChangeArrowheads="1"/>
            </p:cNvSpPr>
            <p:nvPr/>
          </p:nvSpPr>
          <p:spPr bwMode="auto">
            <a:xfrm>
              <a:off x="15152" y="93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734"/>
            <p:cNvSpPr>
              <a:spLocks noChangeArrowheads="1"/>
            </p:cNvSpPr>
            <p:nvPr/>
          </p:nvSpPr>
          <p:spPr bwMode="auto">
            <a:xfrm>
              <a:off x="17024" y="983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735"/>
            <p:cNvSpPr>
              <a:spLocks noChangeArrowheads="1"/>
            </p:cNvSpPr>
            <p:nvPr/>
          </p:nvSpPr>
          <p:spPr bwMode="auto">
            <a:xfrm>
              <a:off x="15728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736"/>
            <p:cNvSpPr>
              <a:spLocks noChangeArrowheads="1"/>
            </p:cNvSpPr>
            <p:nvPr/>
          </p:nvSpPr>
          <p:spPr bwMode="auto">
            <a:xfrm>
              <a:off x="17360" y="940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737"/>
            <p:cNvSpPr>
              <a:spLocks noChangeArrowheads="1"/>
            </p:cNvSpPr>
            <p:nvPr/>
          </p:nvSpPr>
          <p:spPr bwMode="auto">
            <a:xfrm>
              <a:off x="17360" y="1017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738"/>
            <p:cNvSpPr>
              <a:spLocks noChangeArrowheads="1"/>
            </p:cNvSpPr>
            <p:nvPr/>
          </p:nvSpPr>
          <p:spPr bwMode="auto">
            <a:xfrm>
              <a:off x="16688" y="964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739"/>
            <p:cNvSpPr>
              <a:spLocks noChangeArrowheads="1"/>
            </p:cNvSpPr>
            <p:nvPr/>
          </p:nvSpPr>
          <p:spPr bwMode="auto">
            <a:xfrm>
              <a:off x="15920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740"/>
            <p:cNvSpPr>
              <a:spLocks noChangeArrowheads="1"/>
            </p:cNvSpPr>
            <p:nvPr/>
          </p:nvSpPr>
          <p:spPr bwMode="auto">
            <a:xfrm>
              <a:off x="16256" y="983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741"/>
            <p:cNvSpPr>
              <a:spLocks noChangeArrowheads="1"/>
            </p:cNvSpPr>
            <p:nvPr/>
          </p:nvSpPr>
          <p:spPr bwMode="auto">
            <a:xfrm>
              <a:off x="16784" y="9882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742"/>
            <p:cNvSpPr>
              <a:spLocks noChangeArrowheads="1"/>
            </p:cNvSpPr>
            <p:nvPr/>
          </p:nvSpPr>
          <p:spPr bwMode="auto">
            <a:xfrm>
              <a:off x="16268" y="9545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743"/>
            <p:cNvSpPr>
              <a:spLocks noChangeArrowheads="1"/>
            </p:cNvSpPr>
            <p:nvPr/>
          </p:nvSpPr>
          <p:spPr bwMode="auto">
            <a:xfrm>
              <a:off x="15824" y="940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3744"/>
            <p:cNvSpPr>
              <a:spLocks noChangeArrowheads="1"/>
            </p:cNvSpPr>
            <p:nvPr/>
          </p:nvSpPr>
          <p:spPr bwMode="auto">
            <a:xfrm>
              <a:off x="16736" y="906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3745"/>
            <p:cNvSpPr>
              <a:spLocks noChangeArrowheads="1"/>
            </p:cNvSpPr>
            <p:nvPr/>
          </p:nvSpPr>
          <p:spPr bwMode="auto">
            <a:xfrm>
              <a:off x="16256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3746"/>
            <p:cNvSpPr>
              <a:spLocks noChangeArrowheads="1"/>
            </p:cNvSpPr>
            <p:nvPr/>
          </p:nvSpPr>
          <p:spPr bwMode="auto">
            <a:xfrm>
              <a:off x="14864" y="9737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3747"/>
            <p:cNvSpPr>
              <a:spLocks noChangeArrowheads="1"/>
            </p:cNvSpPr>
            <p:nvPr/>
          </p:nvSpPr>
          <p:spPr bwMode="auto">
            <a:xfrm>
              <a:off x="15104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3748"/>
            <p:cNvSpPr>
              <a:spLocks noChangeArrowheads="1"/>
            </p:cNvSpPr>
            <p:nvPr/>
          </p:nvSpPr>
          <p:spPr bwMode="auto">
            <a:xfrm>
              <a:off x="14672" y="1002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3749"/>
            <p:cNvSpPr>
              <a:spLocks noChangeArrowheads="1"/>
            </p:cNvSpPr>
            <p:nvPr/>
          </p:nvSpPr>
          <p:spPr bwMode="auto">
            <a:xfrm>
              <a:off x="15104" y="9737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3750"/>
            <p:cNvSpPr>
              <a:spLocks noChangeArrowheads="1"/>
            </p:cNvSpPr>
            <p:nvPr/>
          </p:nvSpPr>
          <p:spPr bwMode="auto">
            <a:xfrm>
              <a:off x="15344" y="969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49" name="AutoShape 3751"/>
            <p:cNvSpPr>
              <a:spLocks noChangeArrowheads="1"/>
            </p:cNvSpPr>
            <p:nvPr/>
          </p:nvSpPr>
          <p:spPr bwMode="auto">
            <a:xfrm>
              <a:off x="15152" y="1007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3752"/>
            <p:cNvSpPr>
              <a:spLocks noChangeArrowheads="1"/>
            </p:cNvSpPr>
            <p:nvPr/>
          </p:nvSpPr>
          <p:spPr bwMode="auto">
            <a:xfrm>
              <a:off x="15392" y="1031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3753"/>
            <p:cNvSpPr>
              <a:spLocks noChangeArrowheads="1"/>
            </p:cNvSpPr>
            <p:nvPr/>
          </p:nvSpPr>
          <p:spPr bwMode="auto">
            <a:xfrm>
              <a:off x="14816" y="921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3754"/>
            <p:cNvSpPr>
              <a:spLocks noChangeArrowheads="1"/>
            </p:cNvSpPr>
            <p:nvPr/>
          </p:nvSpPr>
          <p:spPr bwMode="auto">
            <a:xfrm>
              <a:off x="15104" y="897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3755"/>
            <p:cNvSpPr>
              <a:spLocks noChangeArrowheads="1"/>
            </p:cNvSpPr>
            <p:nvPr/>
          </p:nvSpPr>
          <p:spPr bwMode="auto">
            <a:xfrm>
              <a:off x="14480" y="964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3756"/>
            <p:cNvSpPr>
              <a:spLocks noChangeArrowheads="1"/>
            </p:cNvSpPr>
            <p:nvPr/>
          </p:nvSpPr>
          <p:spPr bwMode="auto">
            <a:xfrm>
              <a:off x="14672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AutoShape 3757"/>
            <p:cNvSpPr>
              <a:spLocks noChangeArrowheads="1"/>
            </p:cNvSpPr>
            <p:nvPr/>
          </p:nvSpPr>
          <p:spPr bwMode="auto">
            <a:xfrm>
              <a:off x="15824" y="10505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3758"/>
            <p:cNvSpPr>
              <a:spLocks noChangeArrowheads="1"/>
            </p:cNvSpPr>
            <p:nvPr/>
          </p:nvSpPr>
          <p:spPr bwMode="auto">
            <a:xfrm>
              <a:off x="14960" y="959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3759"/>
            <p:cNvSpPr>
              <a:spLocks noChangeArrowheads="1"/>
            </p:cNvSpPr>
            <p:nvPr/>
          </p:nvSpPr>
          <p:spPr bwMode="auto">
            <a:xfrm>
              <a:off x="14336" y="935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3760"/>
            <p:cNvSpPr>
              <a:spLocks noChangeArrowheads="1"/>
            </p:cNvSpPr>
            <p:nvPr/>
          </p:nvSpPr>
          <p:spPr bwMode="auto">
            <a:xfrm>
              <a:off x="16544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3761"/>
            <p:cNvSpPr>
              <a:spLocks noChangeArrowheads="1"/>
            </p:cNvSpPr>
            <p:nvPr/>
          </p:nvSpPr>
          <p:spPr bwMode="auto">
            <a:xfrm>
              <a:off x="16640" y="105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3762"/>
            <p:cNvSpPr>
              <a:spLocks noChangeArrowheads="1"/>
            </p:cNvSpPr>
            <p:nvPr/>
          </p:nvSpPr>
          <p:spPr bwMode="auto">
            <a:xfrm>
              <a:off x="17648" y="90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3763"/>
            <p:cNvSpPr>
              <a:spLocks noChangeArrowheads="1"/>
            </p:cNvSpPr>
            <p:nvPr/>
          </p:nvSpPr>
          <p:spPr bwMode="auto">
            <a:xfrm>
              <a:off x="17744" y="93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3764"/>
            <p:cNvSpPr>
              <a:spLocks noChangeArrowheads="1"/>
            </p:cNvSpPr>
            <p:nvPr/>
          </p:nvSpPr>
          <p:spPr bwMode="auto">
            <a:xfrm>
              <a:off x="17504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3765"/>
            <p:cNvSpPr>
              <a:spLocks noChangeArrowheads="1"/>
            </p:cNvSpPr>
            <p:nvPr/>
          </p:nvSpPr>
          <p:spPr bwMode="auto">
            <a:xfrm>
              <a:off x="17600" y="983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3766"/>
            <p:cNvSpPr>
              <a:spLocks noChangeArrowheads="1"/>
            </p:cNvSpPr>
            <p:nvPr/>
          </p:nvSpPr>
          <p:spPr bwMode="auto">
            <a:xfrm>
              <a:off x="17984" y="1002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3767"/>
            <p:cNvSpPr>
              <a:spLocks noChangeArrowheads="1"/>
            </p:cNvSpPr>
            <p:nvPr/>
          </p:nvSpPr>
          <p:spPr bwMode="auto">
            <a:xfrm>
              <a:off x="18080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3768"/>
            <p:cNvSpPr>
              <a:spLocks noChangeArrowheads="1"/>
            </p:cNvSpPr>
            <p:nvPr/>
          </p:nvSpPr>
          <p:spPr bwMode="auto">
            <a:xfrm>
              <a:off x="17600" y="1021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3769"/>
            <p:cNvSpPr>
              <a:spLocks noChangeArrowheads="1"/>
            </p:cNvSpPr>
            <p:nvPr/>
          </p:nvSpPr>
          <p:spPr bwMode="auto">
            <a:xfrm>
              <a:off x="17696" y="1045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3770"/>
            <p:cNvSpPr>
              <a:spLocks noChangeArrowheads="1"/>
            </p:cNvSpPr>
            <p:nvPr/>
          </p:nvSpPr>
          <p:spPr bwMode="auto">
            <a:xfrm>
              <a:off x="17360" y="1002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3771"/>
            <p:cNvSpPr>
              <a:spLocks noChangeArrowheads="1"/>
            </p:cNvSpPr>
            <p:nvPr/>
          </p:nvSpPr>
          <p:spPr bwMode="auto">
            <a:xfrm>
              <a:off x="17456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772"/>
            <p:cNvSpPr>
              <a:spLocks noChangeArrowheads="1"/>
            </p:cNvSpPr>
            <p:nvPr/>
          </p:nvSpPr>
          <p:spPr bwMode="auto">
            <a:xfrm>
              <a:off x="16064" y="973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71" name="AutoShape 3803"/>
            <p:cNvSpPr>
              <a:spLocks noChangeArrowheads="1"/>
            </p:cNvSpPr>
            <p:nvPr/>
          </p:nvSpPr>
          <p:spPr bwMode="auto">
            <a:xfrm>
              <a:off x="12752" y="941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3804"/>
            <p:cNvSpPr>
              <a:spLocks noChangeArrowheads="1"/>
            </p:cNvSpPr>
            <p:nvPr/>
          </p:nvSpPr>
          <p:spPr bwMode="auto">
            <a:xfrm>
              <a:off x="12752" y="965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805"/>
            <p:cNvSpPr>
              <a:spLocks noChangeArrowheads="1"/>
            </p:cNvSpPr>
            <p:nvPr/>
          </p:nvSpPr>
          <p:spPr bwMode="auto">
            <a:xfrm>
              <a:off x="12752" y="989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74" name="Text Box 3806"/>
            <p:cNvSpPr txBox="1">
              <a:spLocks noChangeArrowheads="1"/>
            </p:cNvSpPr>
            <p:nvPr/>
          </p:nvSpPr>
          <p:spPr bwMode="auto">
            <a:xfrm>
              <a:off x="12896" y="9298"/>
              <a:ext cx="401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class</a:t>
              </a:r>
              <a:endParaRPr lang="en-US" sz="2600"/>
            </a:p>
          </p:txBody>
        </p:sp>
        <p:sp>
          <p:nvSpPr>
            <p:cNvPr id="75" name="Text Box 3807"/>
            <p:cNvSpPr txBox="1">
              <a:spLocks noChangeArrowheads="1"/>
            </p:cNvSpPr>
            <p:nvPr/>
          </p:nvSpPr>
          <p:spPr bwMode="auto">
            <a:xfrm>
              <a:off x="12896" y="9558"/>
              <a:ext cx="401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class</a:t>
              </a:r>
              <a:endParaRPr lang="en-US" sz="2600"/>
            </a:p>
          </p:txBody>
        </p:sp>
        <p:sp>
          <p:nvSpPr>
            <p:cNvPr id="76" name="Text Box 3808"/>
            <p:cNvSpPr txBox="1">
              <a:spLocks noChangeArrowheads="1"/>
            </p:cNvSpPr>
            <p:nvPr/>
          </p:nvSpPr>
          <p:spPr bwMode="auto">
            <a:xfrm>
              <a:off x="12896" y="9798"/>
              <a:ext cx="41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point</a:t>
              </a:r>
              <a:endParaRPr lang="en-US" sz="2600"/>
            </a:p>
          </p:txBody>
        </p:sp>
        <p:sp>
          <p:nvSpPr>
            <p:cNvPr id="77" name="Line 3809"/>
            <p:cNvSpPr>
              <a:spLocks noChangeShapeType="1"/>
            </p:cNvSpPr>
            <p:nvPr/>
          </p:nvSpPr>
          <p:spPr bwMode="auto">
            <a:xfrm flipV="1">
              <a:off x="16136" y="9258"/>
              <a:ext cx="24" cy="5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8" name="Object 3810"/>
            <p:cNvGraphicFramePr>
              <a:graphicFrameLocks noChangeAspect="1"/>
            </p:cNvGraphicFramePr>
            <p:nvPr/>
          </p:nvGraphicFramePr>
          <p:xfrm>
            <a:off x="16148" y="9318"/>
            <a:ext cx="274" cy="223"/>
          </p:xfrm>
          <a:graphic>
            <a:graphicData uri="http://schemas.openxmlformats.org/presentationml/2006/ole">
              <p:oleObj spid="_x0000_s1087" name="Equation" r:id="rId3" imgW="203024" imgH="164957" progId="Equation.3">
                <p:embed/>
              </p:oleObj>
            </a:graphicData>
          </a:graphic>
        </p:graphicFrame>
        <p:graphicFrame>
          <p:nvGraphicFramePr>
            <p:cNvPr id="79" name="Object 3811"/>
            <p:cNvGraphicFramePr>
              <a:graphicFrameLocks noChangeAspect="1"/>
            </p:cNvGraphicFramePr>
            <p:nvPr/>
          </p:nvGraphicFramePr>
          <p:xfrm>
            <a:off x="15824" y="10067"/>
            <a:ext cx="672" cy="247"/>
          </p:xfrm>
          <a:graphic>
            <a:graphicData uri="http://schemas.openxmlformats.org/presentationml/2006/ole">
              <p:oleObj spid="_x0000_s1088" name="Equation" r:id="rId4" imgW="545626" imgH="203024" progId="Equation.3">
                <p:embed/>
              </p:oleObj>
            </a:graphicData>
          </a:graphic>
        </p:graphicFrame>
        <p:graphicFrame>
          <p:nvGraphicFramePr>
            <p:cNvPr id="80" name="Object 3812"/>
            <p:cNvGraphicFramePr>
              <a:graphicFrameLocks noChangeAspect="1"/>
            </p:cNvGraphicFramePr>
            <p:nvPr/>
          </p:nvGraphicFramePr>
          <p:xfrm>
            <a:off x="13424" y="9522"/>
            <a:ext cx="375" cy="418"/>
          </p:xfrm>
          <a:graphic>
            <a:graphicData uri="http://schemas.openxmlformats.org/presentationml/2006/ole">
              <p:oleObj spid="_x0000_s1089" name="Equation" r:id="rId5" imgW="190335" imgH="215713" progId="Equation.3">
                <p:embed/>
              </p:oleObj>
            </a:graphicData>
          </a:graphic>
        </p:graphicFrame>
        <p:graphicFrame>
          <p:nvGraphicFramePr>
            <p:cNvPr id="81" name="Object 3813"/>
            <p:cNvGraphicFramePr>
              <a:graphicFrameLocks noChangeAspect="1"/>
            </p:cNvGraphicFramePr>
            <p:nvPr/>
          </p:nvGraphicFramePr>
          <p:xfrm>
            <a:off x="13436" y="9258"/>
            <a:ext cx="350" cy="418"/>
          </p:xfrm>
          <a:graphic>
            <a:graphicData uri="http://schemas.openxmlformats.org/presentationml/2006/ole">
              <p:oleObj spid="_x0000_s1090" name="Equation" r:id="rId6" imgW="177569" imgH="215619" progId="Equation.3">
                <p:embed/>
              </p:oleObj>
            </a:graphicData>
          </a:graphic>
        </p:graphicFrame>
        <p:graphicFrame>
          <p:nvGraphicFramePr>
            <p:cNvPr id="82" name="Object 3814"/>
            <p:cNvGraphicFramePr>
              <a:graphicFrameLocks noChangeAspect="1"/>
            </p:cNvGraphicFramePr>
            <p:nvPr/>
          </p:nvGraphicFramePr>
          <p:xfrm>
            <a:off x="13460" y="9822"/>
            <a:ext cx="244" cy="288"/>
          </p:xfrm>
          <a:graphic>
            <a:graphicData uri="http://schemas.openxmlformats.org/presentationml/2006/ole">
              <p:oleObj spid="_x0000_s1091" name="Equation" r:id="rId7" imgW="139579" imgH="164957" progId="Equation.3">
                <p:embed/>
              </p:oleObj>
            </a:graphicData>
          </a:graphic>
        </p:graphicFrame>
        <p:sp>
          <p:nvSpPr>
            <p:cNvPr id="83" name="Rectangle 3828"/>
            <p:cNvSpPr>
              <a:spLocks noChangeArrowheads="1"/>
            </p:cNvSpPr>
            <p:nvPr/>
          </p:nvSpPr>
          <p:spPr bwMode="auto">
            <a:xfrm>
              <a:off x="12560" y="9210"/>
              <a:ext cx="144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203012" y="16016648"/>
            <a:ext cx="7786742" cy="4745606"/>
            <a:chOff x="22315870" y="7176803"/>
            <a:chExt cx="7786742" cy="4745606"/>
          </a:xfrm>
        </p:grpSpPr>
        <p:sp>
          <p:nvSpPr>
            <p:cNvPr id="85" name="Rounded Rectangle 84"/>
            <p:cNvSpPr/>
            <p:nvPr/>
          </p:nvSpPr>
          <p:spPr>
            <a:xfrm>
              <a:off x="25425802" y="10163643"/>
              <a:ext cx="1590690" cy="976027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Cluster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head</a:t>
              </a: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6" name="Straight Arrow Connector 85"/>
            <p:cNvCxnSpPr>
              <a:stCxn id="94" idx="2"/>
              <a:endCxn id="85" idx="1"/>
            </p:cNvCxnSpPr>
            <p:nvPr/>
          </p:nvCxnSpPr>
          <p:spPr>
            <a:xfrm>
              <a:off x="23700185" y="8719755"/>
              <a:ext cx="1725617" cy="1931902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>
              <a:stCxn id="95" idx="3"/>
              <a:endCxn id="85" idx="1"/>
            </p:cNvCxnSpPr>
            <p:nvPr/>
          </p:nvCxnSpPr>
          <p:spPr>
            <a:xfrm flipV="1">
              <a:off x="24601886" y="10651657"/>
              <a:ext cx="823916" cy="3497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Arrow Connector 87"/>
            <p:cNvCxnSpPr>
              <a:stCxn id="92" idx="1"/>
              <a:endCxn id="85" idx="3"/>
            </p:cNvCxnSpPr>
            <p:nvPr/>
          </p:nvCxnSpPr>
          <p:spPr>
            <a:xfrm flipH="1" flipV="1">
              <a:off x="27016492" y="10651657"/>
              <a:ext cx="621961" cy="370598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Arrow Connector 88"/>
            <p:cNvCxnSpPr>
              <a:stCxn id="96" idx="2"/>
              <a:endCxn id="85" idx="3"/>
            </p:cNvCxnSpPr>
            <p:nvPr/>
          </p:nvCxnSpPr>
          <p:spPr>
            <a:xfrm flipH="1">
              <a:off x="27016492" y="8824631"/>
              <a:ext cx="1523662" cy="18270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>
              <a:stCxn id="93" idx="2"/>
              <a:endCxn id="85" idx="0"/>
            </p:cNvCxnSpPr>
            <p:nvPr/>
          </p:nvCxnSpPr>
          <p:spPr>
            <a:xfrm>
              <a:off x="26209241" y="8264809"/>
              <a:ext cx="11906" cy="1898834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91" name="Rounded Rectangle 90"/>
            <p:cNvSpPr/>
            <p:nvPr/>
          </p:nvSpPr>
          <p:spPr>
            <a:xfrm>
              <a:off x="22315870" y="7176803"/>
              <a:ext cx="7786742" cy="4745606"/>
            </a:xfrm>
            <a:prstGeom prst="roundRect">
              <a:avLst/>
            </a:prstGeom>
            <a:noFill/>
            <a:ln w="38100" cap="flat" cmpd="sng" algn="ctr">
              <a:solidFill>
                <a:srgbClr val="FF9900">
                  <a:shade val="50000"/>
                </a:srgbClr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27638453" y="1057312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4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25307540" y="736654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2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22798484" y="7821486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1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22798484" y="10552248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5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27638453" y="7926362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3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19532970" y="21168290"/>
            <a:ext cx="9188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Network in stationary conditions .</a:t>
            </a: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Explosion 1 97"/>
          <p:cNvSpPr/>
          <p:nvPr/>
        </p:nvSpPr>
        <p:spPr bwMode="auto">
          <a:xfrm>
            <a:off x="24061759" y="21673529"/>
            <a:ext cx="2286000" cy="1753036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73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1195028" y="21883613"/>
            <a:ext cx="7786742" cy="4745606"/>
            <a:chOff x="22315870" y="7176803"/>
            <a:chExt cx="7786742" cy="4745606"/>
          </a:xfrm>
        </p:grpSpPr>
        <p:sp>
          <p:nvSpPr>
            <p:cNvPr id="100" name="Rounded Rectangle 99"/>
            <p:cNvSpPr/>
            <p:nvPr/>
          </p:nvSpPr>
          <p:spPr>
            <a:xfrm>
              <a:off x="25425802" y="10163643"/>
              <a:ext cx="1590690" cy="976027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Cluster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head</a:t>
              </a: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1" name="Straight Arrow Connector 100"/>
            <p:cNvCxnSpPr>
              <a:stCxn id="109" idx="2"/>
              <a:endCxn id="100" idx="1"/>
            </p:cNvCxnSpPr>
            <p:nvPr/>
          </p:nvCxnSpPr>
          <p:spPr>
            <a:xfrm>
              <a:off x="23700185" y="8719755"/>
              <a:ext cx="1725617" cy="1931902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Arrow Connector 101"/>
            <p:cNvCxnSpPr>
              <a:stCxn id="110" idx="3"/>
              <a:endCxn id="100" idx="1"/>
            </p:cNvCxnSpPr>
            <p:nvPr/>
          </p:nvCxnSpPr>
          <p:spPr>
            <a:xfrm flipV="1">
              <a:off x="24473458" y="10651657"/>
              <a:ext cx="952344" cy="449135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Arrow Connector 102"/>
            <p:cNvCxnSpPr>
              <a:stCxn id="107" idx="1"/>
              <a:endCxn id="100" idx="3"/>
            </p:cNvCxnSpPr>
            <p:nvPr/>
          </p:nvCxnSpPr>
          <p:spPr>
            <a:xfrm flipH="1" flipV="1">
              <a:off x="27016492" y="10651657"/>
              <a:ext cx="935261" cy="520775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Arrow Connector 103"/>
            <p:cNvCxnSpPr>
              <a:stCxn id="111" idx="2"/>
              <a:endCxn id="100" idx="3"/>
            </p:cNvCxnSpPr>
            <p:nvPr/>
          </p:nvCxnSpPr>
          <p:spPr>
            <a:xfrm flipH="1">
              <a:off x="27016492" y="8824631"/>
              <a:ext cx="1523662" cy="18270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Arrow Connector 104"/>
            <p:cNvCxnSpPr>
              <a:stCxn id="108" idx="2"/>
              <a:endCxn id="100" idx="0"/>
            </p:cNvCxnSpPr>
            <p:nvPr/>
          </p:nvCxnSpPr>
          <p:spPr>
            <a:xfrm>
              <a:off x="26209241" y="8264809"/>
              <a:ext cx="11906" cy="1898834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106" name="Rounded Rectangle 105"/>
            <p:cNvSpPr/>
            <p:nvPr/>
          </p:nvSpPr>
          <p:spPr>
            <a:xfrm>
              <a:off x="22315870" y="7176803"/>
              <a:ext cx="7786742" cy="4745606"/>
            </a:xfrm>
            <a:prstGeom prst="roundRect">
              <a:avLst/>
            </a:prstGeom>
            <a:noFill/>
            <a:ln w="38100" cap="flat" cmpd="sng" algn="ctr">
              <a:solidFill>
                <a:srgbClr val="FF9900">
                  <a:shade val="50000"/>
                </a:srgbClr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27951753" y="10723297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4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25307540" y="736654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2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22798484" y="7821486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1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22670056" y="10651657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5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 bwMode="auto">
            <a:xfrm>
              <a:off x="27638453" y="7926362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3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Explosion 1 111"/>
          <p:cNvSpPr/>
          <p:nvPr/>
        </p:nvSpPr>
        <p:spPr bwMode="auto">
          <a:xfrm>
            <a:off x="26348313" y="22225052"/>
            <a:ext cx="2286000" cy="1753036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73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1404602" y="21940834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 flipH="1">
            <a:off x="26086338" y="23966769"/>
            <a:ext cx="761832" cy="964844"/>
          </a:xfrm>
          <a:prstGeom prst="straightConnector1">
            <a:avLst/>
          </a:prstGeom>
          <a:solidFill>
            <a:srgbClr val="FF99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>
            <a:off x="26347759" y="24143471"/>
            <a:ext cx="761832" cy="964844"/>
          </a:xfrm>
          <a:prstGeom prst="straightConnector1">
            <a:avLst/>
          </a:prstGeom>
          <a:solidFill>
            <a:srgbClr val="FF9900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16" name="Group 115"/>
          <p:cNvGrpSpPr/>
          <p:nvPr/>
        </p:nvGrpSpPr>
        <p:grpSpPr>
          <a:xfrm rot="19277283">
            <a:off x="24582725" y="23528025"/>
            <a:ext cx="1023253" cy="1141546"/>
            <a:chOff x="25537576" y="12365486"/>
            <a:chExt cx="1023253" cy="1141546"/>
          </a:xfrm>
        </p:grpSpPr>
        <p:cxnSp>
          <p:nvCxnSpPr>
            <p:cNvPr id="117" name="Straight Arrow Connector 116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Straight Arrow Connector 117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19" name="Group 118"/>
          <p:cNvGrpSpPr/>
          <p:nvPr/>
        </p:nvGrpSpPr>
        <p:grpSpPr>
          <a:xfrm rot="16807218">
            <a:off x="22941550" y="23821800"/>
            <a:ext cx="1023253" cy="1141546"/>
            <a:chOff x="25537576" y="12365486"/>
            <a:chExt cx="1023253" cy="1141546"/>
          </a:xfrm>
        </p:grpSpPr>
        <p:cxnSp>
          <p:nvCxnSpPr>
            <p:cNvPr id="120" name="Straight Arrow Connector 119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 rot="16200000">
            <a:off x="26091309" y="25209443"/>
            <a:ext cx="576985" cy="848555"/>
            <a:chOff x="25537576" y="12365486"/>
            <a:chExt cx="1023253" cy="1141546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25" name="Group 124"/>
          <p:cNvGrpSpPr/>
          <p:nvPr/>
        </p:nvGrpSpPr>
        <p:grpSpPr>
          <a:xfrm rot="2031823">
            <a:off x="23530448" y="25172795"/>
            <a:ext cx="576985" cy="848555"/>
            <a:chOff x="25537576" y="12365486"/>
            <a:chExt cx="1023253" cy="1141546"/>
          </a:xfrm>
        </p:grpSpPr>
        <p:cxnSp>
          <p:nvCxnSpPr>
            <p:cNvPr id="126" name="Straight Arrow Connector 125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128" name="Rectangle 127"/>
          <p:cNvSpPr/>
          <p:nvPr/>
        </p:nvSpPr>
        <p:spPr>
          <a:xfrm>
            <a:off x="27736898" y="23849995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4679462" y="25976934"/>
            <a:ext cx="949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H.T.</a:t>
            </a: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AutoShape 96"/>
          <p:cNvSpPr>
            <a:spLocks noEditPoints="1" noChangeArrowheads="1"/>
          </p:cNvSpPr>
          <p:nvPr/>
        </p:nvSpPr>
        <p:spPr bwMode="auto">
          <a:xfrm>
            <a:off x="28248992" y="23685764"/>
            <a:ext cx="365943" cy="311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1" name="AutoShape 96"/>
          <p:cNvSpPr>
            <a:spLocks noEditPoints="1" noChangeArrowheads="1"/>
          </p:cNvSpPr>
          <p:nvPr/>
        </p:nvSpPr>
        <p:spPr bwMode="auto">
          <a:xfrm>
            <a:off x="28518671" y="23921036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2" name="AutoShape 96"/>
          <p:cNvSpPr>
            <a:spLocks noEditPoints="1" noChangeArrowheads="1"/>
          </p:cNvSpPr>
          <p:nvPr/>
        </p:nvSpPr>
        <p:spPr bwMode="auto">
          <a:xfrm>
            <a:off x="28460782" y="23513322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" name="AutoShape 96"/>
          <p:cNvSpPr>
            <a:spLocks noEditPoints="1" noChangeArrowheads="1"/>
          </p:cNvSpPr>
          <p:nvPr/>
        </p:nvSpPr>
        <p:spPr bwMode="auto">
          <a:xfrm>
            <a:off x="25625695" y="25918925"/>
            <a:ext cx="365943" cy="311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4" name="AutoShape 96"/>
          <p:cNvSpPr>
            <a:spLocks noEditPoints="1" noChangeArrowheads="1"/>
          </p:cNvSpPr>
          <p:nvPr/>
        </p:nvSpPr>
        <p:spPr bwMode="auto">
          <a:xfrm>
            <a:off x="25895374" y="26154197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5" name="AutoShape 96"/>
          <p:cNvSpPr>
            <a:spLocks noEditPoints="1" noChangeArrowheads="1"/>
          </p:cNvSpPr>
          <p:nvPr/>
        </p:nvSpPr>
        <p:spPr bwMode="auto">
          <a:xfrm>
            <a:off x="25837485" y="25746483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987417" y="15232499"/>
            <a:ext cx="18331667" cy="10017385"/>
            <a:chOff x="640556" y="21595572"/>
            <a:chExt cx="17332722" cy="10093309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640556" y="21743987"/>
                  <a:ext cx="16478250" cy="9944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99" tIns="45702" rIns="91399" bIns="45702" anchor="t"/>
                <a:lstStyle/>
                <a:p>
                  <a:pPr marL="0" marR="0" lvl="0" indent="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sng" strike="noStrike" kern="0" cap="none" spc="0" normalizeH="0" baseline="0" smtClean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The Distributed Change-Detection Test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unit: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configure the ICI-based CDT using {, 1≤ i≤ N};</a:t>
                  </a: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send feature extracted from  to the cluster-head.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while(units acquire new observations at time T){</a:t>
                  </a: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unit: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run the ICI-based CDT at time T;</a:t>
                  </a: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let 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be the set of units where the ICI-based CDT detects a change at time T;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if (S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is not empty) {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run the refinement procedure, sent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ref,i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 to the cluster-head.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Cluster-head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compute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out of 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ref,i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, 1≤ i≤ N , send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 to each unit.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send to the cluster-head the values in [T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,T] of the feature detecting the change.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Cluster-head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run the Hotelling T2 test to assess stationarity of features 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if (second-level test detects a change){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2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Change is validated.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2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the ICI-based CDT is re-trained on the new process status}     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else{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5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Change is discarded (false positive); 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5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reconfigure the ICI-based CDT to improve its performance }}}</a:t>
                  </a:r>
                  <a:endParaRPr kumimoji="0" lang="en-US" sz="36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55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556" y="21743987"/>
                  <a:ext cx="16478250" cy="994489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25" t="-803" b="-512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8" name="Group 137"/>
            <p:cNvGrpSpPr/>
            <p:nvPr/>
          </p:nvGrpSpPr>
          <p:grpSpPr>
            <a:xfrm>
              <a:off x="16966406" y="21595572"/>
              <a:ext cx="1006872" cy="9393789"/>
              <a:chOff x="16966406" y="21595572"/>
              <a:chExt cx="1006872" cy="9393789"/>
            </a:xfrm>
          </p:grpSpPr>
          <p:sp>
            <p:nvSpPr>
              <p:cNvPr id="139" name="Right Brace 138"/>
              <p:cNvSpPr/>
              <p:nvPr/>
            </p:nvSpPr>
            <p:spPr bwMode="auto">
              <a:xfrm>
                <a:off x="16966406" y="22316281"/>
                <a:ext cx="152400" cy="1246981"/>
              </a:xfrm>
              <a:prstGeom prst="rightBrace">
                <a:avLst/>
              </a:prstGeom>
              <a:noFill/>
              <a:ln w="571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735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0" name="Right Brace 139"/>
              <p:cNvSpPr/>
              <p:nvPr/>
            </p:nvSpPr>
            <p:spPr bwMode="auto">
              <a:xfrm>
                <a:off x="16966406" y="23660101"/>
                <a:ext cx="152400" cy="7329260"/>
              </a:xfrm>
              <a:prstGeom prst="rightBrace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735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 rot="5400000">
                <a:off x="15793626" y="23164113"/>
                <a:ext cx="3748194" cy="6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Configuration</a:t>
                </a:r>
                <a:endParaRPr kumimoji="0" lang="en-US" sz="3600" b="0" i="0" u="none" strike="noStrike" kern="0" cap="none" spc="0" normalizeH="0" baseline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 rot="5400000">
                <a:off x="16430196" y="26998491"/>
                <a:ext cx="2291619" cy="6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Execution</a:t>
                </a:r>
                <a:endParaRPr kumimoji="0" lang="en-US" sz="3600" b="0" i="0" u="none" strike="noStrike" kern="0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3" name="Rectangle 2673"/>
          <p:cNvSpPr>
            <a:spLocks noChangeArrowheads="1"/>
          </p:cNvSpPr>
          <p:nvPr/>
        </p:nvSpPr>
        <p:spPr bwMode="auto">
          <a:xfrm>
            <a:off x="707388" y="15150184"/>
            <a:ext cx="28713552" cy="12216298"/>
          </a:xfrm>
          <a:prstGeom prst="rect">
            <a:avLst/>
          </a:prstGeom>
          <a:noFill/>
          <a:ln>
            <a:solidFill>
              <a:srgbClr val="7F7F7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175125"/>
            <a:endParaRPr lang="en-US" sz="5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Text Box 2677"/>
          <p:cNvSpPr txBox="1">
            <a:spLocks noChangeArrowheads="1"/>
          </p:cNvSpPr>
          <p:nvPr/>
        </p:nvSpPr>
        <p:spPr bwMode="auto">
          <a:xfrm>
            <a:off x="812800" y="29790540"/>
            <a:ext cx="9982200" cy="76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marL="457200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2813" indent="-4556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00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72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44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16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988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60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32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a)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a mono-dimensional classification problem with </a:t>
            </a: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equi-probable classes ruled by Gaussian distributions  </a:t>
            </a: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(with T=[-4,6]:                                          ,</a:t>
            </a:r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1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b)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a two-dimensional classification problem </a:t>
            </a: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characterized by the two equi-probable classes ruled by chi-square distributions:                                   	</a:t>
            </a:r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/>
            <a:endParaRPr lang="en-US" sz="2700" b="0"/>
          </a:p>
        </p:txBody>
      </p:sp>
      <p:sp>
        <p:nvSpPr>
          <p:cNvPr id="145" name="AutoShape 3797"/>
          <p:cNvSpPr>
            <a:spLocks noChangeArrowheads="1"/>
          </p:cNvSpPr>
          <p:nvPr/>
        </p:nvSpPr>
        <p:spPr bwMode="auto">
          <a:xfrm rot="10800000">
            <a:off x="1346200" y="31314540"/>
            <a:ext cx="8229600" cy="3200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4173538"/>
            <a:endParaRPr lang="en-US"/>
          </a:p>
        </p:txBody>
      </p:sp>
      <p:sp>
        <p:nvSpPr>
          <p:cNvPr id="146" name="Rectangle 3561"/>
          <p:cNvSpPr>
            <a:spLocks noChangeArrowheads="1"/>
          </p:cNvSpPr>
          <p:nvPr/>
        </p:nvSpPr>
        <p:spPr bwMode="auto">
          <a:xfrm>
            <a:off x="10645775" y="34605428"/>
            <a:ext cx="18361025" cy="419100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3564"/>
          <p:cNvSpPr>
            <a:spLocks noChangeShapeType="1"/>
          </p:cNvSpPr>
          <p:nvPr/>
        </p:nvSpPr>
        <p:spPr bwMode="auto">
          <a:xfrm>
            <a:off x="10645775" y="3460542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Text Box 3604"/>
          <p:cNvSpPr txBox="1">
            <a:spLocks noChangeArrowheads="1"/>
          </p:cNvSpPr>
          <p:nvPr/>
        </p:nvSpPr>
        <p:spPr bwMode="auto">
          <a:xfrm rot="16200000">
            <a:off x="15053469" y="36242934"/>
            <a:ext cx="4335462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smtClean="0">
                <a:solidFill>
                  <a:schemeClr val="bg2"/>
                </a:solidFill>
              </a:rPr>
              <a:t>Number of 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smtClean="0">
                <a:solidFill>
                  <a:schemeClr val="bg2"/>
                </a:solidFill>
              </a:rPr>
              <a:t> within [P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),P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)+δ]</a:t>
            </a:r>
            <a:r>
              <a:rPr lang="en-US" sz="2600" smtClean="0"/>
              <a:t>       </a:t>
            </a:r>
            <a:endParaRPr lang="en-US" sz="2600">
              <a:solidFill>
                <a:schemeClr val="bg2"/>
              </a:solidFill>
            </a:endParaRPr>
          </a:p>
        </p:txBody>
      </p:sp>
      <p:sp>
        <p:nvSpPr>
          <p:cNvPr id="149" name="Text Box 3605"/>
          <p:cNvSpPr txBox="1">
            <a:spLocks noChangeArrowheads="1"/>
          </p:cNvSpPr>
          <p:nvPr/>
        </p:nvSpPr>
        <p:spPr bwMode="auto">
          <a:xfrm rot="16200000">
            <a:off x="8643938" y="36489790"/>
            <a:ext cx="4287837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smtClean="0">
                <a:solidFill>
                  <a:schemeClr val="bg2"/>
                </a:solidFill>
              </a:rPr>
              <a:t>P</a:t>
            </a:r>
            <a:r>
              <a:rPr lang="en-US" sz="2200" baseline="-25000" smtClean="0">
                <a:solidFill>
                  <a:schemeClr val="bg2"/>
                </a:solidFill>
              </a:rPr>
              <a:t>e</a:t>
            </a:r>
            <a:r>
              <a:rPr lang="en-US" sz="2200" smtClean="0">
                <a:solidFill>
                  <a:schemeClr val="bg2"/>
                </a:solidFill>
              </a:rPr>
              <a:t>(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) w.r.t.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endParaRPr lang="en-US" sz="2200" i="1">
              <a:solidFill>
                <a:schemeClr val="bg2"/>
              </a:solidFill>
            </a:endParaRPr>
          </a:p>
        </p:txBody>
      </p:sp>
      <p:sp>
        <p:nvSpPr>
          <p:cNvPr id="150" name="Rectangle 3606"/>
          <p:cNvSpPr>
            <a:spLocks noChangeArrowheads="1"/>
          </p:cNvSpPr>
          <p:nvPr/>
        </p:nvSpPr>
        <p:spPr bwMode="auto">
          <a:xfrm>
            <a:off x="10645775" y="30031840"/>
            <a:ext cx="18361025" cy="4021138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3609"/>
          <p:cNvSpPr>
            <a:spLocks noChangeShapeType="1"/>
          </p:cNvSpPr>
          <p:nvPr/>
        </p:nvSpPr>
        <p:spPr bwMode="auto">
          <a:xfrm>
            <a:off x="10645775" y="3003184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Text Box 3611"/>
          <p:cNvSpPr txBox="1">
            <a:spLocks noChangeArrowheads="1"/>
          </p:cNvSpPr>
          <p:nvPr/>
        </p:nvSpPr>
        <p:spPr bwMode="auto">
          <a:xfrm rot="16200000">
            <a:off x="15166975" y="31608228"/>
            <a:ext cx="4149725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smtClean="0"/>
              <a:t> </a:t>
            </a:r>
            <a:r>
              <a:rPr lang="en-US" sz="2200" smtClean="0">
                <a:solidFill>
                  <a:schemeClr val="bg2"/>
                </a:solidFill>
              </a:rPr>
              <a:t>Number of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 within [</a:t>
            </a:r>
            <a:r>
              <a:rPr lang="en-US" sz="2200" i="1" smtClean="0">
                <a:solidFill>
                  <a:schemeClr val="bg2"/>
                </a:solidFill>
              </a:rPr>
              <a:t>P</a:t>
            </a:r>
            <a:r>
              <a:rPr lang="en-US" sz="2200" i="1" baseline="-25000" smtClean="0">
                <a:solidFill>
                  <a:schemeClr val="bg2"/>
                </a:solidFill>
              </a:rPr>
              <a:t>e</a:t>
            </a:r>
            <a:r>
              <a:rPr lang="en-US" sz="2200" i="1" smtClean="0">
                <a:solidFill>
                  <a:schemeClr val="bg2"/>
                </a:solidFill>
              </a:rPr>
              <a:t>(k</a:t>
            </a:r>
            <a:r>
              <a:rPr lang="en-US" sz="2200" i="1" baseline="30000" smtClean="0">
                <a:solidFill>
                  <a:schemeClr val="bg2"/>
                </a:solidFill>
              </a:rPr>
              <a:t>o</a:t>
            </a:r>
            <a:r>
              <a:rPr lang="en-US" sz="2200" smtClean="0">
                <a:solidFill>
                  <a:schemeClr val="bg2"/>
                </a:solidFill>
              </a:rPr>
              <a:t>),</a:t>
            </a:r>
            <a:r>
              <a:rPr lang="en-US" sz="2600" smtClean="0">
                <a:solidFill>
                  <a:schemeClr val="bg2"/>
                </a:solidFill>
              </a:rPr>
              <a:t>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)+</a:t>
            </a:r>
            <a:r>
              <a:rPr lang="en-US" sz="2600" smtClean="0">
                <a:solidFill>
                  <a:schemeClr val="bg2"/>
                </a:solidFill>
                <a:cs typeface="Times New Roman" charset="0"/>
              </a:rPr>
              <a:t>δ</a:t>
            </a:r>
            <a:r>
              <a:rPr lang="en-US" sz="2200" smtClean="0">
                <a:solidFill>
                  <a:schemeClr val="bg2"/>
                </a:solidFill>
              </a:rPr>
              <a:t>]</a:t>
            </a:r>
            <a:r>
              <a:rPr lang="en-US" sz="2200" smtClean="0"/>
              <a:t>       </a:t>
            </a:r>
            <a:endParaRPr lang="en-US" sz="2200"/>
          </a:p>
        </p:txBody>
      </p:sp>
      <p:sp>
        <p:nvSpPr>
          <p:cNvPr id="153" name="Text Box 3612"/>
          <p:cNvSpPr txBox="1">
            <a:spLocks noChangeArrowheads="1"/>
          </p:cNvSpPr>
          <p:nvPr/>
        </p:nvSpPr>
        <p:spPr bwMode="auto">
          <a:xfrm rot="16200000">
            <a:off x="8723313" y="31844765"/>
            <a:ext cx="4129087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smtClean="0">
                <a:solidFill>
                  <a:schemeClr val="bg2"/>
                </a:solidFill>
              </a:rPr>
              <a:t>P</a:t>
            </a:r>
            <a:r>
              <a:rPr lang="en-US" sz="2200" baseline="-25000" smtClean="0">
                <a:solidFill>
                  <a:schemeClr val="bg2"/>
                </a:solidFill>
              </a:rPr>
              <a:t>e</a:t>
            </a:r>
            <a:r>
              <a:rPr lang="en-US" sz="2200" smtClean="0">
                <a:solidFill>
                  <a:schemeClr val="bg2"/>
                </a:solidFill>
              </a:rPr>
              <a:t>(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) w.r.t.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endParaRPr lang="en-US" sz="2200" i="1">
              <a:solidFill>
                <a:schemeClr val="bg2"/>
              </a:solidFill>
            </a:endParaRPr>
          </a:p>
        </p:txBody>
      </p:sp>
      <p:sp>
        <p:nvSpPr>
          <p:cNvPr id="154" name="Text Box 3620"/>
          <p:cNvSpPr txBox="1">
            <a:spLocks noChangeArrowheads="1"/>
          </p:cNvSpPr>
          <p:nvPr/>
        </p:nvSpPr>
        <p:spPr bwMode="auto">
          <a:xfrm rot="16200000">
            <a:off x="21144707" y="36438196"/>
            <a:ext cx="4341812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  w.r.t. </a:t>
            </a:r>
            <a:r>
              <a:rPr lang="en-US" sz="2600" i="1" smtClean="0">
                <a:solidFill>
                  <a:schemeClr val="bg2"/>
                </a:solidFill>
              </a:rPr>
              <a:t>n</a:t>
            </a:r>
            <a:endParaRPr lang="en-US" sz="2600" i="1">
              <a:solidFill>
                <a:schemeClr val="bg2"/>
              </a:solidFill>
            </a:endParaRPr>
          </a:p>
        </p:txBody>
      </p:sp>
      <p:sp>
        <p:nvSpPr>
          <p:cNvPr id="155" name="Text Box 3623"/>
          <p:cNvSpPr txBox="1">
            <a:spLocks noChangeArrowheads="1"/>
          </p:cNvSpPr>
          <p:nvPr/>
        </p:nvSpPr>
        <p:spPr bwMode="auto">
          <a:xfrm rot="16200000">
            <a:off x="21231225" y="31808253"/>
            <a:ext cx="4149725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  </a:t>
            </a:r>
            <a:r>
              <a:rPr lang="en-US" sz="2600" smtClean="0">
                <a:solidFill>
                  <a:schemeClr val="bg2"/>
                </a:solidFill>
              </a:rPr>
              <a:t>w.r.t. </a:t>
            </a:r>
            <a:r>
              <a:rPr lang="en-US" sz="2600" i="1" smtClean="0">
                <a:solidFill>
                  <a:schemeClr val="bg2"/>
                </a:solidFill>
              </a:rPr>
              <a:t>n</a:t>
            </a:r>
            <a:endParaRPr lang="en-US" sz="2600" i="1">
              <a:solidFill>
                <a:schemeClr val="bg2"/>
              </a:solidFill>
            </a:endParaRPr>
          </a:p>
        </p:txBody>
      </p:sp>
      <p:graphicFrame>
        <p:nvGraphicFramePr>
          <p:cNvPr id="156" name="Object 37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6751910"/>
              </p:ext>
            </p:extLst>
          </p:nvPr>
        </p:nvGraphicFramePr>
        <p:xfrm>
          <a:off x="1357313" y="36781890"/>
          <a:ext cx="3633787" cy="503238"/>
        </p:xfrm>
        <a:graphic>
          <a:graphicData uri="http://schemas.openxmlformats.org/presentationml/2006/ole">
            <p:oleObj spid="_x0000_s1092" name="Equation" r:id="rId9" imgW="1892300" imgH="228600" progId="Equation.3">
              <p:embed/>
            </p:oleObj>
          </a:graphicData>
        </a:graphic>
      </p:graphicFrame>
      <p:graphicFrame>
        <p:nvGraphicFramePr>
          <p:cNvPr id="157" name="Object 37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099786"/>
              </p:ext>
            </p:extLst>
          </p:nvPr>
        </p:nvGraphicFramePr>
        <p:xfrm>
          <a:off x="1333500" y="37286715"/>
          <a:ext cx="3517900" cy="504825"/>
        </p:xfrm>
        <a:graphic>
          <a:graphicData uri="http://schemas.openxmlformats.org/presentationml/2006/ole">
            <p:oleObj spid="_x0000_s1093" name="Equation" r:id="rId10" imgW="1943100" imgH="228600" progId="Equation.3">
              <p:embed/>
            </p:oleObj>
          </a:graphicData>
        </a:graphic>
      </p:graphicFrame>
      <p:graphicFrame>
        <p:nvGraphicFramePr>
          <p:cNvPr id="158" name="Object 37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9419634"/>
              </p:ext>
            </p:extLst>
          </p:nvPr>
        </p:nvGraphicFramePr>
        <p:xfrm>
          <a:off x="1346200" y="37848690"/>
          <a:ext cx="1981200" cy="400050"/>
        </p:xfrm>
        <a:graphic>
          <a:graphicData uri="http://schemas.openxmlformats.org/presentationml/2006/ole">
            <p:oleObj spid="_x0000_s1094" name="Equation" r:id="rId11" imgW="1269449" imgH="215806" progId="Equation.3">
              <p:embed/>
            </p:oleObj>
          </a:graphicData>
        </a:graphic>
      </p:graphicFrame>
      <p:graphicFrame>
        <p:nvGraphicFramePr>
          <p:cNvPr id="159" name="Object 37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6584925"/>
              </p:ext>
            </p:extLst>
          </p:nvPr>
        </p:nvGraphicFramePr>
        <p:xfrm>
          <a:off x="6223000" y="30677953"/>
          <a:ext cx="3000375" cy="503237"/>
        </p:xfrm>
        <a:graphic>
          <a:graphicData uri="http://schemas.openxmlformats.org/presentationml/2006/ole">
            <p:oleObj spid="_x0000_s1095" name="Equation" r:id="rId12" imgW="1129810" imgH="215806" progId="Equation.3">
              <p:embed/>
            </p:oleObj>
          </a:graphicData>
        </a:graphic>
      </p:graphicFrame>
      <p:graphicFrame>
        <p:nvGraphicFramePr>
          <p:cNvPr id="160" name="Object 37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7719709"/>
              </p:ext>
            </p:extLst>
          </p:nvPr>
        </p:nvGraphicFramePr>
        <p:xfrm>
          <a:off x="3155950" y="30697003"/>
          <a:ext cx="2933700" cy="503237"/>
        </p:xfrm>
        <a:graphic>
          <a:graphicData uri="http://schemas.openxmlformats.org/presentationml/2006/ole">
            <p:oleObj spid="_x0000_s1096" name="Equation" r:id="rId13" imgW="1104421" imgH="215806" progId="Equation.3">
              <p:embed/>
            </p:oleObj>
          </a:graphicData>
        </a:graphic>
      </p:graphicFrame>
      <p:pic>
        <p:nvPicPr>
          <p:cNvPr id="161" name="Picture 378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50"/>
          <a:stretch>
            <a:fillRect/>
          </a:stretch>
        </p:blipFill>
        <p:spPr bwMode="auto">
          <a:xfrm>
            <a:off x="1574800" y="31897153"/>
            <a:ext cx="3581400" cy="23891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787" descr="App_a_fig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1903503"/>
            <a:ext cx="3962400" cy="238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378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30168365"/>
            <a:ext cx="4953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378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9200" y="30244565"/>
            <a:ext cx="5181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7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03"/>
          <a:stretch>
            <a:fillRect/>
          </a:stretch>
        </p:blipFill>
        <p:spPr bwMode="auto">
          <a:xfrm>
            <a:off x="23523575" y="30092165"/>
            <a:ext cx="51816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7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94"/>
          <a:stretch>
            <a:fillRect/>
          </a:stretch>
        </p:blipFill>
        <p:spPr bwMode="auto">
          <a:xfrm>
            <a:off x="11255375" y="34840378"/>
            <a:ext cx="51816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79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03" b="3423"/>
          <a:stretch>
            <a:fillRect/>
          </a:stretch>
        </p:blipFill>
        <p:spPr bwMode="auto">
          <a:xfrm>
            <a:off x="17805400" y="34965790"/>
            <a:ext cx="51816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379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9"/>
          <a:stretch>
            <a:fillRect/>
          </a:stretch>
        </p:blipFill>
        <p:spPr bwMode="auto">
          <a:xfrm>
            <a:off x="23675975" y="35138828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379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0" r="11676" b="6299"/>
          <a:stretch>
            <a:fillRect/>
          </a:stretch>
        </p:blipFill>
        <p:spPr bwMode="auto">
          <a:xfrm>
            <a:off x="6146800" y="36181815"/>
            <a:ext cx="3940175" cy="2371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Line 3795"/>
          <p:cNvSpPr>
            <a:spLocks noChangeShapeType="1"/>
          </p:cNvSpPr>
          <p:nvPr/>
        </p:nvSpPr>
        <p:spPr bwMode="auto">
          <a:xfrm>
            <a:off x="5003800" y="37105740"/>
            <a:ext cx="2286000" cy="76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3796"/>
          <p:cNvSpPr>
            <a:spLocks noChangeShapeType="1"/>
          </p:cNvSpPr>
          <p:nvPr/>
        </p:nvSpPr>
        <p:spPr bwMode="auto">
          <a:xfrm>
            <a:off x="5003800" y="37486740"/>
            <a:ext cx="2971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Text Box 3799"/>
          <p:cNvSpPr txBox="1">
            <a:spLocks noChangeArrowheads="1"/>
          </p:cNvSpPr>
          <p:nvPr/>
        </p:nvSpPr>
        <p:spPr bwMode="auto">
          <a:xfrm>
            <a:off x="2320925" y="31358990"/>
            <a:ext cx="7102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theoretical derivation is experimentally sound </a:t>
            </a:r>
          </a:p>
        </p:txBody>
      </p:sp>
      <p:sp>
        <p:nvSpPr>
          <p:cNvPr id="173" name="Round Single Corner Rectangle 172"/>
          <p:cNvSpPr/>
          <p:nvPr/>
        </p:nvSpPr>
        <p:spPr>
          <a:xfrm>
            <a:off x="718805" y="14141426"/>
            <a:ext cx="16088466" cy="990600"/>
          </a:xfrm>
          <a:prstGeom prst="round1Rect">
            <a:avLst/>
          </a:prstGeom>
          <a:solidFill>
            <a:srgbClr val="008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The proposed algorithm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174" name="Round Single Corner Rectangle 173"/>
          <p:cNvSpPr/>
          <p:nvPr/>
        </p:nvSpPr>
        <p:spPr>
          <a:xfrm>
            <a:off x="805090" y="28119823"/>
            <a:ext cx="28582710" cy="990600"/>
          </a:xfrm>
          <a:prstGeom prst="round1Rect">
            <a:avLst/>
          </a:prstGeom>
          <a:solidFill>
            <a:srgbClr val="0080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Experimental Results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24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152</Words>
  <Application>Microsoft Macintosh PowerPoint</Application>
  <PresentationFormat>自定义</PresentationFormat>
  <Paragraphs>54</Paragraphs>
  <Slides>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Theme</vt:lpstr>
      <vt:lpstr>Equation</vt:lpstr>
      <vt:lpstr>幻灯片 1</vt:lpstr>
      <vt:lpstr>Model ensemble  for an effective on-line reconstruction  of missing data in sensor networks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16</cp:revision>
  <dcterms:created xsi:type="dcterms:W3CDTF">2014-03-24T10:25:31Z</dcterms:created>
  <dcterms:modified xsi:type="dcterms:W3CDTF">2014-03-27T11:41:30Z</dcterms:modified>
</cp:coreProperties>
</file>